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81"/>
  </p:notesMasterIdLst>
  <p:sldIdLst>
    <p:sldId id="256" r:id="rId2"/>
    <p:sldId id="506" r:id="rId3"/>
    <p:sldId id="267" r:id="rId4"/>
    <p:sldId id="268" r:id="rId5"/>
    <p:sldId id="271" r:id="rId6"/>
    <p:sldId id="272" r:id="rId7"/>
    <p:sldId id="273" r:id="rId8"/>
    <p:sldId id="274" r:id="rId9"/>
    <p:sldId id="308" r:id="rId10"/>
    <p:sldId id="311" r:id="rId11"/>
    <p:sldId id="312" r:id="rId12"/>
    <p:sldId id="313" r:id="rId13"/>
    <p:sldId id="314" r:id="rId14"/>
    <p:sldId id="319" r:id="rId15"/>
    <p:sldId id="320" r:id="rId16"/>
    <p:sldId id="269" r:id="rId17"/>
    <p:sldId id="270" r:id="rId18"/>
    <p:sldId id="484" r:id="rId19"/>
    <p:sldId id="277" r:id="rId20"/>
    <p:sldId id="278" r:id="rId21"/>
    <p:sldId id="279" r:id="rId22"/>
    <p:sldId id="280" r:id="rId23"/>
    <p:sldId id="281" r:id="rId24"/>
    <p:sldId id="282" r:id="rId25"/>
    <p:sldId id="310" r:id="rId26"/>
    <p:sldId id="283" r:id="rId27"/>
    <p:sldId id="284" r:id="rId28"/>
    <p:sldId id="285" r:id="rId29"/>
    <p:sldId id="286" r:id="rId30"/>
    <p:sldId id="263" r:id="rId31"/>
    <p:sldId id="258" r:id="rId32"/>
    <p:sldId id="259" r:id="rId33"/>
    <p:sldId id="260" r:id="rId34"/>
    <p:sldId id="261" r:id="rId35"/>
    <p:sldId id="485" r:id="rId36"/>
    <p:sldId id="264" r:id="rId37"/>
    <p:sldId id="265" r:id="rId38"/>
    <p:sldId id="266" r:id="rId39"/>
    <p:sldId id="486" r:id="rId40"/>
    <p:sldId id="487" r:id="rId41"/>
    <p:sldId id="488" r:id="rId42"/>
    <p:sldId id="490" r:id="rId43"/>
    <p:sldId id="491" r:id="rId44"/>
    <p:sldId id="492" r:id="rId45"/>
    <p:sldId id="493" r:id="rId46"/>
    <p:sldId id="275" r:id="rId47"/>
    <p:sldId id="276" r:id="rId48"/>
    <p:sldId id="494" r:id="rId49"/>
    <p:sldId id="495" r:id="rId50"/>
    <p:sldId id="496" r:id="rId51"/>
    <p:sldId id="497" r:id="rId52"/>
    <p:sldId id="498" r:id="rId53"/>
    <p:sldId id="500" r:id="rId54"/>
    <p:sldId id="501" r:id="rId55"/>
    <p:sldId id="502" r:id="rId56"/>
    <p:sldId id="287" r:id="rId57"/>
    <p:sldId id="288" r:id="rId58"/>
    <p:sldId id="290" r:id="rId59"/>
    <p:sldId id="291" r:id="rId60"/>
    <p:sldId id="292" r:id="rId61"/>
    <p:sldId id="293" r:id="rId62"/>
    <p:sldId id="294" r:id="rId63"/>
    <p:sldId id="295" r:id="rId64"/>
    <p:sldId id="296" r:id="rId65"/>
    <p:sldId id="297" r:id="rId66"/>
    <p:sldId id="298" r:id="rId67"/>
    <p:sldId id="299" r:id="rId68"/>
    <p:sldId id="300" r:id="rId69"/>
    <p:sldId id="302" r:id="rId70"/>
    <p:sldId id="303" r:id="rId71"/>
    <p:sldId id="304" r:id="rId72"/>
    <p:sldId id="305" r:id="rId73"/>
    <p:sldId id="306" r:id="rId74"/>
    <p:sldId id="307" r:id="rId75"/>
    <p:sldId id="504" r:id="rId76"/>
    <p:sldId id="309" r:id="rId77"/>
    <p:sldId id="505" r:id="rId78"/>
    <p:sldId id="507" r:id="rId79"/>
    <p:sldId id="508" r:id="rId8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宋宇轩" initials="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934"/>
    <p:restoredTop sz="95588"/>
  </p:normalViewPr>
  <p:slideViewPr>
    <p:cSldViewPr snapToGrid="0" snapToObjects="1">
      <p:cViewPr varScale="1">
        <p:scale>
          <a:sx n="160" d="100"/>
          <a:sy n="160" d="100"/>
        </p:scale>
        <p:origin x="1168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DE394-1F10-DF4E-BD74-865E5DD74903}" type="datetimeFigureOut">
              <a:rPr lang="en-US" smtClean="0"/>
              <a:t>10/20/22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1C15-8428-9A41-862E-504A26027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0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4" name="Shape 46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GOT HERE.</a:t>
            </a:r>
          </a:p>
        </p:txBody>
      </p:sp>
    </p:spTree>
    <p:extLst>
      <p:ext uri="{BB962C8B-B14F-4D97-AF65-F5344CB8AC3E}">
        <p14:creationId xmlns:p14="http://schemas.microsoft.com/office/powerpoint/2010/main" val="3898339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>
            <a:spLocks noGrp="1" noRot="1" noChangeAspect="1"/>
          </p:cNvSpPr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46" name="Shape 44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Each node is conditionally independent of its non-descendents given its parents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Shape 45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52" name="Shape 45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914400">
              <a:lnSpc>
                <a:spcPct val="100000"/>
              </a:lnSpc>
              <a:spcBef>
                <a:spcPts val="400"/>
              </a:spcBef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Each node is conditionally independent of the rest of the graph given its Markov Blanket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59"/>
          <p:cNvSpPr>
            <a:spLocks noChangeArrowheads="1"/>
          </p:cNvSpPr>
          <p:nvPr userDrawn="1"/>
        </p:nvSpPr>
        <p:spPr bwMode="gray">
          <a:xfrm>
            <a:off x="2362200" y="277813"/>
            <a:ext cx="1012825" cy="1025525"/>
          </a:xfrm>
          <a:prstGeom prst="rect">
            <a:avLst/>
          </a:prstGeom>
          <a:solidFill>
            <a:srgbClr val="FFFF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ctrTitle"/>
          </p:nvPr>
        </p:nvSpPr>
        <p:spPr>
          <a:xfrm>
            <a:off x="326571" y="1219200"/>
            <a:ext cx="8360229" cy="246452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="1" i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BA4C7-8DF8-2641-AB69-4B0B64C3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80D51-C939-0148-BEB4-A406E7B6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57D8B-BAEC-3F48-98D5-4EEEE6BD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 defTabSz="914400"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95400"/>
            <a:ext cx="3008313" cy="4830763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AE082C4-2125-0841-A7C5-9D669E0A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224"/>
            <a:ext cx="3008313" cy="1178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167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097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0F4C8-4A35-4F41-BD8B-52A6AAF7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221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25438"/>
            <a:ext cx="2057400" cy="58007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25438"/>
            <a:ext cx="6019800" cy="58007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32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0ABCCAE-9BF4-4149-9BAD-4472722D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70245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8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8130957"/>
      </p:ext>
    </p:extLst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0442831"/>
      </p:ext>
    </p:extLst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600779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FDC4DF4-96B1-624A-BDD8-C0F22379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91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84204" y="0"/>
            <a:ext cx="1359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800" dirty="0">
                <a:solidFill>
                  <a:srgbClr val="1F497D"/>
                </a:solidFill>
                <a:latin typeface="Calibri"/>
              </a:rPr>
              <a:t>(details)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F4CABD9-ABA0-8540-A8DF-96CB1057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3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568825" y="0"/>
            <a:ext cx="1575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FF0000"/>
                </a:solidFill>
                <a:latin typeface="Calibri"/>
              </a:rPr>
              <a:t>(Background)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F31AB7-96A5-044B-BBB9-0DBB8DD9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93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4/8/19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A912-1C00-42CF-ACEF-75D24F7DC090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0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05006"/>
            <a:ext cx="4038600" cy="472115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05004"/>
            <a:ext cx="4038600" cy="47211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7B1F7A-1A65-D544-A602-3B5C5B11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93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A9594DF-8337-7648-8777-2309C308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500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9B263F-13CC-2246-B9F4-801647B8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690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02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371600"/>
            <a:ext cx="82296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altLang="zh-CN" dirty="0" err="1"/>
              <a:t>abc</a:t>
            </a:r>
            <a:endParaRPr lang="zh-CN" altLang="en-US" dirty="0"/>
          </a:p>
          <a:p>
            <a:pPr lvl="1"/>
            <a:r>
              <a:rPr lang="en-US" altLang="zh-CN" dirty="0" err="1"/>
              <a:t>abc</a:t>
            </a:r>
            <a:endParaRPr lang="zh-CN" altLang="en-US" dirty="0"/>
          </a:p>
          <a:p>
            <a:pPr lvl="2"/>
            <a:r>
              <a:rPr lang="en-US" altLang="zh-CN" dirty="0" err="1"/>
              <a:t>abc</a:t>
            </a:r>
            <a:endParaRPr lang="zh-CN" altLang="en-US" dirty="0"/>
          </a:p>
          <a:p>
            <a:pPr lvl="3"/>
            <a:r>
              <a:rPr lang="en-US" altLang="zh-CN" dirty="0" err="1"/>
              <a:t>abc</a:t>
            </a:r>
            <a:endParaRPr lang="zh-CN" altLang="en-US" dirty="0"/>
          </a:p>
          <a:p>
            <a:pPr lvl="4"/>
            <a:r>
              <a:rPr lang="en-US" altLang="zh-CN" dirty="0" err="1"/>
              <a:t>abc</a:t>
            </a:r>
            <a:endParaRPr lang="en-US" altLang="zh-CN" dirty="0"/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7459663" y="4937125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549275" y="3808413"/>
            <a:ext cx="1128713" cy="10795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gray">
          <a:xfrm>
            <a:off x="6307138" y="6064250"/>
            <a:ext cx="1128712" cy="79692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2846388" y="0"/>
            <a:ext cx="1128712" cy="404813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gray">
          <a:xfrm>
            <a:off x="2852738" y="4938713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charset="-122"/>
              </a:defRPr>
            </a:lvl1pPr>
          </a:lstStyle>
          <a:p>
            <a:pPr defTabSz="914400"/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tx1"/>
                </a:solidFill>
                <a:ea typeface="宋体" charset="-122"/>
              </a:defRPr>
            </a:lvl1pPr>
          </a:lstStyle>
          <a:p>
            <a:pPr defTabSz="914400"/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charset="-122"/>
              </a:defRPr>
            </a:lvl1pPr>
          </a:lstStyle>
          <a:p>
            <a:pPr defTabSz="914400"/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 defTabSz="914400"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77416-3288-5844-BF2A-9D9A79FF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224"/>
            <a:ext cx="914400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4553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altLang="zh-CN" sz="4800" b="1" dirty="0">
          <a:ln>
            <a:noFill/>
          </a:ln>
          <a:solidFill>
            <a:srgbClr val="C00000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1.png"/><Relationship Id="rId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8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3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7" Type="http://schemas.openxmlformats.org/officeDocument/2006/relationships/image" Target="../media/image150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31.png"/><Relationship Id="rId4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50.png"/><Relationship Id="rId4" Type="http://schemas.openxmlformats.org/officeDocument/2006/relationships/image" Target="../media/image15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3" Type="http://schemas.openxmlformats.org/officeDocument/2006/relationships/image" Target="../media/image149.png"/><Relationship Id="rId7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9.png"/><Relationship Id="rId5" Type="http://schemas.openxmlformats.org/officeDocument/2006/relationships/image" Target="../media/image130.png"/><Relationship Id="rId4" Type="http://schemas.openxmlformats.org/officeDocument/2006/relationships/image" Target="../media/image13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16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5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0.png"/><Relationship Id="rId5" Type="http://schemas.openxmlformats.org/officeDocument/2006/relationships/image" Target="../media/image169.png"/><Relationship Id="rId4" Type="http://schemas.openxmlformats.org/officeDocument/2006/relationships/image" Target="../media/image168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12" Type="http://schemas.openxmlformats.org/officeDocument/2006/relationships/image" Target="../media/image181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11" Type="http://schemas.openxmlformats.org/officeDocument/2006/relationships/image" Target="../media/image180.png"/><Relationship Id="rId5" Type="http://schemas.openxmlformats.org/officeDocument/2006/relationships/image" Target="../media/image174.png"/><Relationship Id="rId10" Type="http://schemas.openxmlformats.org/officeDocument/2006/relationships/image" Target="../media/image179.png"/><Relationship Id="rId4" Type="http://schemas.openxmlformats.org/officeDocument/2006/relationships/image" Target="../media/image173.png"/><Relationship Id="rId9" Type="http://schemas.openxmlformats.org/officeDocument/2006/relationships/image" Target="../media/image178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76.pn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2.png"/><Relationship Id="rId11" Type="http://schemas.openxmlformats.org/officeDocument/2006/relationships/image" Target="../media/image181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82.png"/><Relationship Id="rId9" Type="http://schemas.openxmlformats.org/officeDocument/2006/relationships/image" Target="../media/image184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3" Type="http://schemas.openxmlformats.org/officeDocument/2006/relationships/image" Target="../media/image172.png"/><Relationship Id="rId7" Type="http://schemas.openxmlformats.org/officeDocument/2006/relationships/image" Target="../media/image176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5.png"/><Relationship Id="rId5" Type="http://schemas.openxmlformats.org/officeDocument/2006/relationships/image" Target="../media/image174.png"/><Relationship Id="rId4" Type="http://schemas.openxmlformats.org/officeDocument/2006/relationships/image" Target="../media/image173.png"/><Relationship Id="rId9" Type="http://schemas.openxmlformats.org/officeDocument/2006/relationships/image" Target="../media/image18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BD9E-CFC6-1A4F-A1F9-2D6EBD656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9</a:t>
            </a:r>
            <a:br>
              <a:rPr lang="en-US" dirty="0"/>
            </a:br>
            <a:r>
              <a:rPr lang="en-US" dirty="0"/>
              <a:t>Bayesian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E173D-8CDE-3A41-A3F7-D01FE71D8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b="1" dirty="0"/>
              <a:t>Lei Li </a:t>
            </a:r>
            <a:r>
              <a:rPr lang="en-US" altLang="zh-CN" dirty="0"/>
              <a:t>and Yu-</a:t>
            </a:r>
            <a:r>
              <a:rPr lang="en-US" altLang="zh-CN" dirty="0" err="1"/>
              <a:t>xiang</a:t>
            </a:r>
            <a:r>
              <a:rPr lang="en-US" altLang="zh-CN" dirty="0"/>
              <a:t> Wang</a:t>
            </a:r>
          </a:p>
          <a:p>
            <a:r>
              <a:rPr lang="en-US" altLang="zh-CN" dirty="0"/>
              <a:t>UCSB</a:t>
            </a:r>
          </a:p>
          <a:p>
            <a:endParaRPr lang="en-US" altLang="zh-CN" dirty="0"/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Some slides adapted from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Yexiang</a:t>
            </a:r>
            <a:r>
              <a:rPr lang="en-US" sz="1800" dirty="0">
                <a:effectLst/>
                <a:latin typeface="Calibri" panose="020F0502020204030204" pitchFamily="34" charset="0"/>
              </a:rPr>
              <a:t> </a:t>
            </a:r>
            <a:r>
              <a:rPr lang="en-US" sz="1800" dirty="0" err="1">
                <a:effectLst/>
                <a:latin typeface="Calibri" panose="020F0502020204030204" pitchFamily="34" charset="0"/>
              </a:rPr>
              <a:t>Xue</a:t>
            </a:r>
            <a:r>
              <a:rPr lang="en-US" sz="1800" dirty="0">
                <a:effectLst/>
                <a:latin typeface="Calibri" panose="020F0502020204030204" pitchFamily="34" charset="0"/>
              </a:rPr>
              <a:t>, Pat Virtue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9BA39-D104-044B-9003-80D95FD6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 defTabSz="914400"/>
              <a:t>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1E29D-7917-24BB-932E-CCA11BA17737}"/>
              </a:ext>
            </a:extLst>
          </p:cNvPr>
          <p:cNvSpPr txBox="1"/>
          <p:nvPr/>
        </p:nvSpPr>
        <p:spPr>
          <a:xfrm>
            <a:off x="2949207" y="0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291K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0275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974D0B5-638A-14DB-4E9B-DA88BA9C5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2505557-A0C9-728E-A5BC-FB6315023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>
            <a:noAutofit/>
          </a:bodyPr>
          <a:lstStyle/>
          <a:p>
            <a:r>
              <a:rPr lang="en-US" sz="4000" dirty="0"/>
              <a:t>Classic examples: image denoising</a:t>
            </a:r>
          </a:p>
        </p:txBody>
      </p:sp>
      <p:pic>
        <p:nvPicPr>
          <p:cNvPr id="5" name="Picture 4" descr="A palm tree&#10;&#10;Description automatically generated">
            <a:extLst>
              <a:ext uri="{FF2B5EF4-FFF2-40B4-BE49-F238E27FC236}">
                <a16:creationId xmlns:a16="http://schemas.microsoft.com/office/drawing/2014/main" id="{A92E5D73-B3B9-4D43-822C-029B7F720C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713" y="2424938"/>
            <a:ext cx="5912256" cy="2766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39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FB50B5-2218-15EC-0F3B-0C65CB38F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59E86A-77FE-452C-98C1-AB0F020DA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Classic examples: image denoising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D110351-8335-4801-8174-F971C5D7236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30315" y="2233433"/>
            <a:ext cx="4756663" cy="344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1DBEF4-46DD-9A92-62DE-B25E48FDF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GPS data can be noisy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5EDE9-5EA3-4118-A1A4-4AC91B7F74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localization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E689823-0463-4D22-AF55-C17A77315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6696" y="2147862"/>
            <a:ext cx="8040104" cy="452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7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13281-CE37-4548-9207-0F3B59B0B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localization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2D309AF-7936-FB8B-850B-48DB8BA0799E}"/>
              </a:ext>
            </a:extLst>
          </p:cNvPr>
          <p:cNvSpPr/>
          <p:nvPr/>
        </p:nvSpPr>
        <p:spPr>
          <a:xfrm>
            <a:off x="2065402" y="262754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1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68E7FB2-4322-BC73-51C2-FB6A24F5B8A9}"/>
              </a:ext>
            </a:extLst>
          </p:cNvPr>
          <p:cNvSpPr/>
          <p:nvPr/>
        </p:nvSpPr>
        <p:spPr>
          <a:xfrm>
            <a:off x="2065402" y="3846744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1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E9F2F7A-CDBA-EB07-778A-443CF183A64D}"/>
              </a:ext>
            </a:extLst>
          </p:cNvPr>
          <p:cNvCxnSpPr>
            <a:stCxn id="7" idx="4"/>
            <a:endCxn id="8" idx="0"/>
          </p:cNvCxnSpPr>
          <p:nvPr/>
        </p:nvCxnSpPr>
        <p:spPr>
          <a:xfrm>
            <a:off x="2408302" y="3313344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3EB80B39-BF89-C026-BC28-63748A131A72}"/>
              </a:ext>
            </a:extLst>
          </p:cNvPr>
          <p:cNvSpPr/>
          <p:nvPr/>
        </p:nvSpPr>
        <p:spPr>
          <a:xfrm>
            <a:off x="3867647" y="262754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2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891D5C4-F443-16CD-5148-04AD699A700D}"/>
              </a:ext>
            </a:extLst>
          </p:cNvPr>
          <p:cNvSpPr/>
          <p:nvPr/>
        </p:nvSpPr>
        <p:spPr>
          <a:xfrm>
            <a:off x="3867647" y="3846744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0E27C63-ED90-37FC-F08C-86B1DA7E63B9}"/>
              </a:ext>
            </a:extLst>
          </p:cNvPr>
          <p:cNvCxnSpPr>
            <a:stCxn id="10" idx="4"/>
            <a:endCxn id="11" idx="0"/>
          </p:cNvCxnSpPr>
          <p:nvPr/>
        </p:nvCxnSpPr>
        <p:spPr>
          <a:xfrm>
            <a:off x="4210547" y="3313344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0DC00C0-0398-8DF7-9FC7-86AC35415A74}"/>
              </a:ext>
            </a:extLst>
          </p:cNvPr>
          <p:cNvCxnSpPr>
            <a:stCxn id="7" idx="6"/>
            <a:endCxn id="10" idx="2"/>
          </p:cNvCxnSpPr>
          <p:nvPr/>
        </p:nvCxnSpPr>
        <p:spPr>
          <a:xfrm>
            <a:off x="2751202" y="2970444"/>
            <a:ext cx="1116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6AA3CB26-89AE-8B39-525A-9B9D6CD1E59A}"/>
              </a:ext>
            </a:extLst>
          </p:cNvPr>
          <p:cNvSpPr/>
          <p:nvPr/>
        </p:nvSpPr>
        <p:spPr>
          <a:xfrm>
            <a:off x="5620247" y="262754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3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3F6BF8B-5E81-6A19-8BEF-10B3B85B74D5}"/>
              </a:ext>
            </a:extLst>
          </p:cNvPr>
          <p:cNvSpPr/>
          <p:nvPr/>
        </p:nvSpPr>
        <p:spPr>
          <a:xfrm>
            <a:off x="5620247" y="3846744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7A9E6B9-FD3D-4C54-99A5-8323D97960E5}"/>
              </a:ext>
            </a:extLst>
          </p:cNvPr>
          <p:cNvCxnSpPr>
            <a:stCxn id="14" idx="4"/>
            <a:endCxn id="15" idx="0"/>
          </p:cNvCxnSpPr>
          <p:nvPr/>
        </p:nvCxnSpPr>
        <p:spPr>
          <a:xfrm>
            <a:off x="5963147" y="3313344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8E9E9BD-4FF7-AB93-8170-DDC4885BE8B3}"/>
              </a:ext>
            </a:extLst>
          </p:cNvPr>
          <p:cNvCxnSpPr>
            <a:stCxn id="10" idx="6"/>
            <a:endCxn id="14" idx="2"/>
          </p:cNvCxnSpPr>
          <p:nvPr/>
        </p:nvCxnSpPr>
        <p:spPr>
          <a:xfrm>
            <a:off x="4553447" y="2970444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BD4B417A-3951-DFC5-46D9-5B650BBA122F}"/>
              </a:ext>
            </a:extLst>
          </p:cNvPr>
          <p:cNvSpPr/>
          <p:nvPr/>
        </p:nvSpPr>
        <p:spPr>
          <a:xfrm>
            <a:off x="7449047" y="2627544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4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EA3054C-406A-AF7F-C51E-55C74A413A83}"/>
              </a:ext>
            </a:extLst>
          </p:cNvPr>
          <p:cNvSpPr/>
          <p:nvPr/>
        </p:nvSpPr>
        <p:spPr>
          <a:xfrm>
            <a:off x="7449047" y="3846744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582693B-25BB-2D97-1837-5709BBC7E6FE}"/>
              </a:ext>
            </a:extLst>
          </p:cNvPr>
          <p:cNvCxnSpPr>
            <a:stCxn id="18" idx="4"/>
            <a:endCxn id="19" idx="0"/>
          </p:cNvCxnSpPr>
          <p:nvPr/>
        </p:nvCxnSpPr>
        <p:spPr>
          <a:xfrm>
            <a:off x="7791947" y="3313344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1A01056-66EB-669B-9C43-4902CE64E8FB}"/>
              </a:ext>
            </a:extLst>
          </p:cNvPr>
          <p:cNvCxnSpPr>
            <a:stCxn id="14" idx="6"/>
            <a:endCxn id="18" idx="2"/>
          </p:cNvCxnSpPr>
          <p:nvPr/>
        </p:nvCxnSpPr>
        <p:spPr>
          <a:xfrm>
            <a:off x="6306047" y="2970444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7585B60-0EEA-6CDE-F5DB-0735F037B7BC}"/>
              </a:ext>
            </a:extLst>
          </p:cNvPr>
          <p:cNvSpPr txBox="1"/>
          <p:nvPr/>
        </p:nvSpPr>
        <p:spPr>
          <a:xfrm>
            <a:off x="295269" y="2010384"/>
            <a:ext cx="17114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actual location,</a:t>
            </a:r>
          </a:p>
          <a:p>
            <a:r>
              <a:rPr lang="en-US" sz="2400" dirty="0"/>
              <a:t>Velocity,</a:t>
            </a:r>
          </a:p>
          <a:p>
            <a:r>
              <a:rPr lang="en-US" sz="2400" dirty="0"/>
              <a:t>acceleration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E72251A-675C-E55B-3BAB-B9A86E3AE182}"/>
              </a:ext>
            </a:extLst>
          </p:cNvPr>
          <p:cNvSpPr txBox="1"/>
          <p:nvPr/>
        </p:nvSpPr>
        <p:spPr>
          <a:xfrm>
            <a:off x="295268" y="3747714"/>
            <a:ext cx="1711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Observed location</a:t>
            </a:r>
          </a:p>
        </p:txBody>
      </p:sp>
      <p:pic>
        <p:nvPicPr>
          <p:cNvPr id="24" name="Picture 23" descr="A close up of a map&#10;&#10;Description automatically generated">
            <a:extLst>
              <a:ext uri="{FF2B5EF4-FFF2-40B4-BE49-F238E27FC236}">
                <a16:creationId xmlns:a16="http://schemas.microsoft.com/office/drawing/2014/main" id="{212E7067-EE7D-EF45-8EAF-733836B19A5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3146" y="5138844"/>
            <a:ext cx="2723653" cy="15323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8DCD51F-0C1C-A141-8FA6-1D334FDCD47A}"/>
              </a:ext>
            </a:extLst>
          </p:cNvPr>
          <p:cNvSpPr txBox="1"/>
          <p:nvPr/>
        </p:nvSpPr>
        <p:spPr>
          <a:xfrm>
            <a:off x="2649725" y="2539412"/>
            <a:ext cx="1385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transition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B997CF5-0B67-274B-4C4D-F9E3288EA7CB}"/>
              </a:ext>
            </a:extLst>
          </p:cNvPr>
          <p:cNvSpPr txBox="1"/>
          <p:nvPr/>
        </p:nvSpPr>
        <p:spPr>
          <a:xfrm>
            <a:off x="2053312" y="3313344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emission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22A1FE-8215-96E9-F6FF-D28F9D66BF39}"/>
              </a:ext>
            </a:extLst>
          </p:cNvPr>
          <p:cNvSpPr txBox="1"/>
          <p:nvPr/>
        </p:nvSpPr>
        <p:spPr>
          <a:xfrm>
            <a:off x="739471" y="5263763"/>
            <a:ext cx="3352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Linear dynamical systems</a:t>
            </a:r>
          </a:p>
        </p:txBody>
      </p:sp>
    </p:spTree>
    <p:extLst>
      <p:ext uri="{BB962C8B-B14F-4D97-AF65-F5344CB8AC3E}">
        <p14:creationId xmlns:p14="http://schemas.microsoft.com/office/powerpoint/2010/main" val="4278560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D0A73-B383-41A0-BA2B-218CF33343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Infer spoken words from audio signals</a:t>
            </a:r>
          </a:p>
          <a:p>
            <a:r>
              <a:rPr lang="en-US" dirty="0"/>
              <a:t>Hidden Markov models</a:t>
            </a:r>
          </a:p>
          <a:p>
            <a:r>
              <a:rPr lang="en-US" dirty="0"/>
              <a:t>Could also be modeled using RNN/Transformer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B02DA0-05C2-464B-BAAC-28659970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Example: automatic speech recognition (ASR)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71814067-5FFE-46BC-87DB-696B68D2170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75949" y="5321682"/>
            <a:ext cx="5378723" cy="1639594"/>
          </a:xfrm>
          <a:prstGeom prst="rect">
            <a:avLst/>
          </a:prstGeom>
        </p:spPr>
      </p:pic>
      <p:sp>
        <p:nvSpPr>
          <p:cNvPr id="24" name="Oval 23">
            <a:extLst>
              <a:ext uri="{FF2B5EF4-FFF2-40B4-BE49-F238E27FC236}">
                <a16:creationId xmlns:a16="http://schemas.microsoft.com/office/drawing/2014/main" id="{1C9E8710-9AA9-6103-9F76-C63073699147}"/>
              </a:ext>
            </a:extLst>
          </p:cNvPr>
          <p:cNvSpPr/>
          <p:nvPr/>
        </p:nvSpPr>
        <p:spPr>
          <a:xfrm>
            <a:off x="2184672" y="3581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1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EF08615-4A8C-6A93-8352-5BB1A187B277}"/>
              </a:ext>
            </a:extLst>
          </p:cNvPr>
          <p:cNvSpPr/>
          <p:nvPr/>
        </p:nvSpPr>
        <p:spPr>
          <a:xfrm>
            <a:off x="2184672" y="4800600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483171F-5302-4D51-5447-5990EB6C273E}"/>
              </a:ext>
            </a:extLst>
          </p:cNvPr>
          <p:cNvCxnSpPr>
            <a:stCxn id="24" idx="4"/>
            <a:endCxn id="25" idx="0"/>
          </p:cNvCxnSpPr>
          <p:nvPr/>
        </p:nvCxnSpPr>
        <p:spPr>
          <a:xfrm>
            <a:off x="2527572" y="4267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F302F6FC-964E-6D97-95B9-CD5C3991794B}"/>
              </a:ext>
            </a:extLst>
          </p:cNvPr>
          <p:cNvSpPr/>
          <p:nvPr/>
        </p:nvSpPr>
        <p:spPr>
          <a:xfrm>
            <a:off x="3986917" y="3581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2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B5CE8699-E068-4FCB-A0FF-911C33C7ACC4}"/>
              </a:ext>
            </a:extLst>
          </p:cNvPr>
          <p:cNvSpPr/>
          <p:nvPr/>
        </p:nvSpPr>
        <p:spPr>
          <a:xfrm>
            <a:off x="3986917" y="4800600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2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764312C-06F7-DA96-A942-74AAF5F95334}"/>
              </a:ext>
            </a:extLst>
          </p:cNvPr>
          <p:cNvCxnSpPr>
            <a:stCxn id="27" idx="4"/>
            <a:endCxn id="28" idx="0"/>
          </p:cNvCxnSpPr>
          <p:nvPr/>
        </p:nvCxnSpPr>
        <p:spPr>
          <a:xfrm>
            <a:off x="4329817" y="4267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06DA2F-6252-07CE-644C-8262F218E454}"/>
              </a:ext>
            </a:extLst>
          </p:cNvPr>
          <p:cNvCxnSpPr>
            <a:stCxn id="24" idx="6"/>
            <a:endCxn id="27" idx="2"/>
          </p:cNvCxnSpPr>
          <p:nvPr/>
        </p:nvCxnSpPr>
        <p:spPr>
          <a:xfrm>
            <a:off x="2870472" y="3924300"/>
            <a:ext cx="111644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1" name="Oval 30">
            <a:extLst>
              <a:ext uri="{FF2B5EF4-FFF2-40B4-BE49-F238E27FC236}">
                <a16:creationId xmlns:a16="http://schemas.microsoft.com/office/drawing/2014/main" id="{4FE025F1-CF72-21F6-2692-EAAA873F42B3}"/>
              </a:ext>
            </a:extLst>
          </p:cNvPr>
          <p:cNvSpPr/>
          <p:nvPr/>
        </p:nvSpPr>
        <p:spPr>
          <a:xfrm>
            <a:off x="5739517" y="3581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3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E11B3F-7746-A555-4236-9359646E253C}"/>
              </a:ext>
            </a:extLst>
          </p:cNvPr>
          <p:cNvSpPr/>
          <p:nvPr/>
        </p:nvSpPr>
        <p:spPr>
          <a:xfrm>
            <a:off x="5739517" y="4800600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3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F4A450-B400-88BD-D24C-DA33C655FA48}"/>
              </a:ext>
            </a:extLst>
          </p:cNvPr>
          <p:cNvCxnSpPr>
            <a:stCxn id="31" idx="4"/>
            <a:endCxn id="32" idx="0"/>
          </p:cNvCxnSpPr>
          <p:nvPr/>
        </p:nvCxnSpPr>
        <p:spPr>
          <a:xfrm>
            <a:off x="6082417" y="4267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55259C1-3B63-07A9-F477-EF641217655A}"/>
              </a:ext>
            </a:extLst>
          </p:cNvPr>
          <p:cNvCxnSpPr>
            <a:stCxn id="27" idx="6"/>
            <a:endCxn id="31" idx="2"/>
          </p:cNvCxnSpPr>
          <p:nvPr/>
        </p:nvCxnSpPr>
        <p:spPr>
          <a:xfrm>
            <a:off x="4672717" y="3924300"/>
            <a:ext cx="10668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D530B633-AB72-8BDB-CF73-8D1A9F3357C7}"/>
              </a:ext>
            </a:extLst>
          </p:cNvPr>
          <p:cNvSpPr/>
          <p:nvPr/>
        </p:nvSpPr>
        <p:spPr>
          <a:xfrm>
            <a:off x="7568317" y="3581400"/>
            <a:ext cx="685800" cy="6858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z</a:t>
            </a:r>
            <a:r>
              <a:rPr lang="en-US" sz="3200" baseline="-25000" dirty="0"/>
              <a:t>4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6B57CD5C-BFDB-02F6-09F9-3D72B8F73E54}"/>
              </a:ext>
            </a:extLst>
          </p:cNvPr>
          <p:cNvSpPr/>
          <p:nvPr/>
        </p:nvSpPr>
        <p:spPr>
          <a:xfrm>
            <a:off x="7568317" y="4800600"/>
            <a:ext cx="685800" cy="6858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just"/>
            <a:r>
              <a:rPr lang="en-US" sz="3200" dirty="0"/>
              <a:t>x</a:t>
            </a:r>
            <a:r>
              <a:rPr lang="en-US" sz="3200" baseline="-25000" dirty="0"/>
              <a:t>4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7F9D356E-1ADA-F3B9-A57B-5382E73B1F71}"/>
              </a:ext>
            </a:extLst>
          </p:cNvPr>
          <p:cNvCxnSpPr>
            <a:stCxn id="35" idx="4"/>
            <a:endCxn id="36" idx="0"/>
          </p:cNvCxnSpPr>
          <p:nvPr/>
        </p:nvCxnSpPr>
        <p:spPr>
          <a:xfrm>
            <a:off x="7911217" y="4267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39B1AE5E-D489-AA89-6F0B-A51D5B7E0868}"/>
              </a:ext>
            </a:extLst>
          </p:cNvPr>
          <p:cNvCxnSpPr>
            <a:stCxn id="31" idx="6"/>
            <a:endCxn id="35" idx="2"/>
          </p:cNvCxnSpPr>
          <p:nvPr/>
        </p:nvCxnSpPr>
        <p:spPr>
          <a:xfrm>
            <a:off x="6425317" y="39243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12E80B30-4FB2-7C8D-8329-8A15C5AE1DAA}"/>
              </a:ext>
            </a:extLst>
          </p:cNvPr>
          <p:cNvSpPr txBox="1"/>
          <p:nvPr/>
        </p:nvSpPr>
        <p:spPr>
          <a:xfrm>
            <a:off x="2768995" y="3493268"/>
            <a:ext cx="13854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transition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D59BD30-C842-9C04-7EAB-C0579A64C975}"/>
              </a:ext>
            </a:extLst>
          </p:cNvPr>
          <p:cNvSpPr txBox="1"/>
          <p:nvPr/>
        </p:nvSpPr>
        <p:spPr>
          <a:xfrm>
            <a:off x="2172582" y="4267200"/>
            <a:ext cx="12891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emission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66D342D-EAF2-6964-1078-B878D1AC541D}"/>
              </a:ext>
            </a:extLst>
          </p:cNvPr>
          <p:cNvSpPr txBox="1"/>
          <p:nvPr/>
        </p:nvSpPr>
        <p:spPr>
          <a:xfrm>
            <a:off x="784128" y="3693467"/>
            <a:ext cx="9485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words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6F98DB-844B-363D-615A-11274526E160}"/>
              </a:ext>
            </a:extLst>
          </p:cNvPr>
          <p:cNvSpPr txBox="1"/>
          <p:nvPr/>
        </p:nvSpPr>
        <p:spPr>
          <a:xfrm>
            <a:off x="700250" y="4908094"/>
            <a:ext cx="10663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speech</a:t>
            </a:r>
          </a:p>
        </p:txBody>
      </p:sp>
    </p:spTree>
    <p:extLst>
      <p:ext uri="{BB962C8B-B14F-4D97-AF65-F5344CB8AC3E}">
        <p14:creationId xmlns:p14="http://schemas.microsoft.com/office/powerpoint/2010/main" val="16541312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30476B-703C-4932-998E-7F75991499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Reconstruct a phylogenetic tree from DNA sequences of current species (Corvid-19)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ADF7E-177A-4929-90F6-A5E296688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evolutionary biology</a:t>
            </a: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ECE2AD36-89C2-4488-81B8-755C6930C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710" y="3038929"/>
            <a:ext cx="4589217" cy="257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957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Insurance</a:t>
            </a:r>
          </a:p>
        </p:txBody>
      </p:sp>
      <p:pic>
        <p:nvPicPr>
          <p:cNvPr id="415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17" y="1285943"/>
            <a:ext cx="8200092" cy="54221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itle 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Example: Car diagnosis</a:t>
            </a:r>
          </a:p>
        </p:txBody>
      </p:sp>
      <p:pic>
        <p:nvPicPr>
          <p:cNvPr id="418" name="Picture 4" descr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04" y="1423283"/>
            <a:ext cx="8868935" cy="49854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Nodes: random variables (with domains)</a:t>
            </a:r>
          </a:p>
          <a:p>
            <a:pPr lvl="1"/>
            <a:r>
              <a:rPr lang="en-US" dirty="0"/>
              <a:t>Can be assigned (observed) or unassigned (unobserved)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Arcs: interactions</a:t>
            </a:r>
          </a:p>
          <a:p>
            <a:pPr lvl="1"/>
            <a:r>
              <a:rPr lang="en-US" dirty="0"/>
              <a:t>Indicate “direct influence” between variables</a:t>
            </a:r>
          </a:p>
          <a:p>
            <a:pPr lvl="1"/>
            <a:r>
              <a:rPr lang="en-US" dirty="0"/>
              <a:t>Formally: encode conditional independence </a:t>
            </a:r>
            <a:br>
              <a:rPr lang="en-US" dirty="0"/>
            </a:br>
            <a:r>
              <a:rPr lang="en-US" dirty="0"/>
              <a:t>(more later)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now: imagine that arrows mean direct </a:t>
            </a:r>
            <a:br>
              <a:rPr lang="en-US" dirty="0"/>
            </a:br>
            <a:r>
              <a:rPr lang="en-US" dirty="0"/>
              <a:t>causation (in general, they don’t!)</a:t>
            </a:r>
          </a:p>
        </p:txBody>
      </p:sp>
      <p:pic>
        <p:nvPicPr>
          <p:cNvPr id="421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79961" y="1449770"/>
            <a:ext cx="1085850" cy="742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" name="Group 5"/>
          <p:cNvGrpSpPr/>
          <p:nvPr/>
        </p:nvGrpSpPr>
        <p:grpSpPr>
          <a:xfrm>
            <a:off x="6951646" y="5545627"/>
            <a:ext cx="1856630" cy="1161071"/>
            <a:chOff x="0" y="0"/>
            <a:chExt cx="5610226" cy="3959225"/>
          </a:xfrm>
        </p:grpSpPr>
        <p:pic>
          <p:nvPicPr>
            <p:cNvPr id="422" name="Picture 6" descr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097"/>
            <a:stretch>
              <a:fillRect/>
            </a:stretch>
          </p:blipFill>
          <p:spPr>
            <a:xfrm>
              <a:off x="0" y="0"/>
              <a:ext cx="5610227" cy="3959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Rectangle 7"/>
            <p:cNvSpPr/>
            <p:nvPr/>
          </p:nvSpPr>
          <p:spPr>
            <a:xfrm>
              <a:off x="-1" y="0"/>
              <a:ext cx="1066801" cy="198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</p:grpSp>
      <p:pic>
        <p:nvPicPr>
          <p:cNvPr id="425" name="Picture 1" descr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762" y="4307270"/>
            <a:ext cx="1485123" cy="88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2" descr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411" y="2192720"/>
            <a:ext cx="2057400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B7B571-7999-E7D6-47F1-919F455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Networks: Nodes and Arcs</a:t>
            </a:r>
          </a:p>
        </p:txBody>
      </p:sp>
    </p:spTree>
    <p:extLst>
      <p:ext uri="{BB962C8B-B14F-4D97-AF65-F5344CB8AC3E}">
        <p14:creationId xmlns:p14="http://schemas.microsoft.com/office/powerpoint/2010/main" val="433761908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 build="p" animBg="1" advAuto="0"/>
      <p:bldP spid="424" grpId="0" animBg="1" advAuto="0"/>
      <p:bldP spid="425" grpId="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Rectangle 3"/>
          <p:cNvSpPr txBox="1">
            <a:spLocks noGrp="1"/>
          </p:cNvSpPr>
          <p:nvPr>
            <p:ph idx="1"/>
          </p:nvPr>
        </p:nvSpPr>
        <p:spPr>
          <a:xfrm>
            <a:off x="457201" y="1371600"/>
            <a:ext cx="5458570" cy="537917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A set of nodes, one per variable X</a:t>
            </a:r>
          </a:p>
          <a:p>
            <a:r>
              <a:rPr lang="en-US" dirty="0"/>
              <a:t>A directed, acyclic graph</a:t>
            </a:r>
          </a:p>
          <a:p>
            <a:r>
              <a:rPr lang="en-US" dirty="0"/>
              <a:t>A conditional distribution for each node</a:t>
            </a:r>
          </a:p>
          <a:p>
            <a:pPr lvl="1"/>
            <a:r>
              <a:rPr lang="en-US" dirty="0"/>
              <a:t>A collection of distributions over X, one for each combination of parents’ values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CPT: conditional probability table</a:t>
            </a:r>
          </a:p>
          <a:p>
            <a:pPr lvl="1"/>
            <a:r>
              <a:rPr lang="en-US" dirty="0"/>
              <a:t>Description of a noisy “causal” process</a:t>
            </a:r>
          </a:p>
          <a:p>
            <a:r>
              <a:rPr lang="en-US" dirty="0"/>
              <a:t>Directed graphical models</a:t>
            </a:r>
          </a:p>
        </p:txBody>
      </p:sp>
      <p:sp>
        <p:nvSpPr>
          <p:cNvPr id="477" name="Rectangle 2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Bayesian network Semantics</a:t>
            </a:r>
          </a:p>
        </p:txBody>
      </p:sp>
      <p:grpSp>
        <p:nvGrpSpPr>
          <p:cNvPr id="481" name="Oval 4"/>
          <p:cNvGrpSpPr/>
          <p:nvPr/>
        </p:nvGrpSpPr>
        <p:grpSpPr>
          <a:xfrm>
            <a:off x="6696075" y="2285782"/>
            <a:ext cx="400050" cy="438582"/>
            <a:chOff x="0" y="-51381"/>
            <a:chExt cx="1066800" cy="1169551"/>
          </a:xfrm>
        </p:grpSpPr>
        <p:sp>
          <p:nvSpPr>
            <p:cNvPr id="479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80" name="A1"/>
            <p:cNvSpPr txBox="1"/>
            <p:nvPr/>
          </p:nvSpPr>
          <p:spPr>
            <a:xfrm>
              <a:off x="64896" y="-51381"/>
              <a:ext cx="937008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400" dirty="0"/>
                <a:t>A</a:t>
              </a:r>
              <a:r>
                <a:rPr sz="2400" baseline="-15500" dirty="0"/>
                <a:t>1</a:t>
              </a:r>
              <a:endParaRPr baseline="-15500" dirty="0"/>
            </a:p>
          </p:txBody>
        </p:sp>
      </p:grpSp>
      <p:grpSp>
        <p:nvGrpSpPr>
          <p:cNvPr id="484" name="Oval 5"/>
          <p:cNvGrpSpPr/>
          <p:nvPr/>
        </p:nvGrpSpPr>
        <p:grpSpPr>
          <a:xfrm>
            <a:off x="7153275" y="3333750"/>
            <a:ext cx="400050" cy="400050"/>
            <a:chOff x="0" y="0"/>
            <a:chExt cx="1066800" cy="1066800"/>
          </a:xfrm>
        </p:grpSpPr>
        <p:sp>
          <p:nvSpPr>
            <p:cNvPr id="48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83" name="X"/>
            <p:cNvSpPr txBox="1"/>
            <p:nvPr/>
          </p:nvSpPr>
          <p:spPr>
            <a:xfrm>
              <a:off x="280765" y="71736"/>
              <a:ext cx="505267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X</a:t>
              </a:r>
            </a:p>
          </p:txBody>
        </p:sp>
      </p:grpSp>
      <p:sp>
        <p:nvSpPr>
          <p:cNvPr id="497" name="AutoShape 6"/>
          <p:cNvSpPr/>
          <p:nvPr/>
        </p:nvSpPr>
        <p:spPr>
          <a:xfrm>
            <a:off x="6981009" y="2696119"/>
            <a:ext cx="287149" cy="64608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88" name="Oval 7"/>
          <p:cNvGrpSpPr/>
          <p:nvPr/>
        </p:nvGrpSpPr>
        <p:grpSpPr>
          <a:xfrm>
            <a:off x="7839075" y="2305050"/>
            <a:ext cx="400050" cy="400050"/>
            <a:chOff x="0" y="0"/>
            <a:chExt cx="1066800" cy="1066800"/>
          </a:xfrm>
        </p:grpSpPr>
        <p:sp>
          <p:nvSpPr>
            <p:cNvPr id="48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87" name="An"/>
            <p:cNvSpPr txBox="1"/>
            <p:nvPr/>
          </p:nvSpPr>
          <p:spPr>
            <a:xfrm>
              <a:off x="124736" y="30694"/>
              <a:ext cx="817317" cy="10054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000" dirty="0"/>
                <a:t>A</a:t>
              </a:r>
              <a:r>
                <a:rPr sz="2000" baseline="-15500" dirty="0"/>
                <a:t>n</a:t>
              </a:r>
            </a:p>
          </p:txBody>
        </p:sp>
      </p:grpSp>
      <p:sp>
        <p:nvSpPr>
          <p:cNvPr id="498" name="AutoShape 8"/>
          <p:cNvSpPr/>
          <p:nvPr/>
        </p:nvSpPr>
        <p:spPr>
          <a:xfrm>
            <a:off x="7469595" y="2683520"/>
            <a:ext cx="450542" cy="67581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490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25" y="2419350"/>
            <a:ext cx="352425" cy="64294"/>
          </a:xfrm>
          <a:prstGeom prst="rect">
            <a:avLst/>
          </a:prstGeom>
          <a:ln w="12700">
            <a:miter lim="400000"/>
          </a:ln>
        </p:spPr>
      </p:pic>
      <p:sp>
        <p:nvSpPr>
          <p:cNvPr id="491" name="AutoShape 10"/>
          <p:cNvSpPr/>
          <p:nvPr/>
        </p:nvSpPr>
        <p:spPr>
          <a:xfrm flipH="1">
            <a:off x="7353300" y="2762250"/>
            <a:ext cx="114300" cy="560785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492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53225" y="4133850"/>
            <a:ext cx="1543050" cy="226602"/>
          </a:xfrm>
          <a:prstGeom prst="rect">
            <a:avLst/>
          </a:prstGeom>
          <a:ln w="12700">
            <a:miter lim="400000"/>
          </a:ln>
        </p:spPr>
      </p:pic>
      <p:sp>
        <p:nvSpPr>
          <p:cNvPr id="493" name="AutoShape 12"/>
          <p:cNvSpPr/>
          <p:nvPr/>
        </p:nvSpPr>
        <p:spPr>
          <a:xfrm rot="5400000">
            <a:off x="7696200" y="3476625"/>
            <a:ext cx="457200" cy="514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6079"/>
                </a:moveTo>
                <a:lnTo>
                  <a:pt x="13781" y="0"/>
                </a:lnTo>
                <a:lnTo>
                  <a:pt x="13781" y="4100"/>
                </a:lnTo>
                <a:lnTo>
                  <a:pt x="12427" y="4100"/>
                </a:lnTo>
                <a:cubicBezTo>
                  <a:pt x="5564" y="4100"/>
                  <a:pt x="0" y="7708"/>
                  <a:pt x="0" y="12158"/>
                </a:cubicBezTo>
                <a:lnTo>
                  <a:pt x="0" y="21600"/>
                </a:lnTo>
                <a:lnTo>
                  <a:pt x="4046" y="21600"/>
                </a:lnTo>
                <a:lnTo>
                  <a:pt x="4046" y="12158"/>
                </a:lnTo>
                <a:cubicBezTo>
                  <a:pt x="4046" y="9894"/>
                  <a:pt x="7798" y="8058"/>
                  <a:pt x="12427" y="8058"/>
                </a:cubicBezTo>
                <a:lnTo>
                  <a:pt x="13781" y="8058"/>
                </a:lnTo>
                <a:lnTo>
                  <a:pt x="13781" y="12158"/>
                </a:lnTo>
                <a:close/>
              </a:path>
            </a:pathLst>
          </a:cu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pic>
        <p:nvPicPr>
          <p:cNvPr id="494" name="Picture 4" descr="Picture 4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50053" y="4573432"/>
            <a:ext cx="1583277" cy="248126"/>
          </a:xfrm>
          <a:prstGeom prst="rect">
            <a:avLst/>
          </a:prstGeom>
          <a:ln w="12700">
            <a:miter lim="400000"/>
          </a:ln>
        </p:spPr>
      </p:pic>
      <p:sp>
        <p:nvSpPr>
          <p:cNvPr id="495" name="Text Box 14"/>
          <p:cNvSpPr txBox="1"/>
          <p:nvPr/>
        </p:nvSpPr>
        <p:spPr>
          <a:xfrm>
            <a:off x="5703892" y="4697495"/>
            <a:ext cx="3111282" cy="10733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3800"/>
              </a:spcBef>
              <a:defRPr sz="5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175" dirty="0"/>
              <a:t>Bayesian network = Topology (graph) + Local Conditional Probabilities</a:t>
            </a:r>
          </a:p>
        </p:txBody>
      </p:sp>
      <p:pic>
        <p:nvPicPr>
          <p:cNvPr id="496" name="Picture 1" descr="Picture 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90086" y="2201070"/>
            <a:ext cx="1133956" cy="5611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5" grpId="0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B09FDE1-BBAB-8724-5E0C-551D1A10540F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Attention mechanism in neural networks</a:t>
            </a:r>
          </a:p>
          <a:p>
            <a:r>
              <a:rPr lang="en-US" dirty="0"/>
              <a:t>Transformer</a:t>
            </a:r>
          </a:p>
          <a:p>
            <a:pPr lvl="1"/>
            <a:r>
              <a:rPr lang="en-US" dirty="0"/>
              <a:t>Multi-head attention</a:t>
            </a:r>
          </a:p>
          <a:p>
            <a:pPr lvl="1"/>
            <a:r>
              <a:rPr lang="en-US" dirty="0"/>
              <a:t>Positional embedding</a:t>
            </a:r>
          </a:p>
          <a:p>
            <a:pPr lvl="1"/>
            <a:r>
              <a:rPr lang="en-US" dirty="0"/>
              <a:t>Residual connection</a:t>
            </a:r>
          </a:p>
          <a:p>
            <a:pPr lvl="1"/>
            <a:r>
              <a:rPr lang="en-US" dirty="0"/>
              <a:t>Layer norm</a:t>
            </a:r>
          </a:p>
          <a:p>
            <a:pPr lvl="1"/>
            <a:r>
              <a:rPr lang="en-US" dirty="0"/>
              <a:t>Cross attention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0A8AB8-21E6-0749-7C77-A3021DAB10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77580BE-270F-71B1-48FE-0C64D32C9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</a:t>
            </a:r>
          </a:p>
        </p:txBody>
      </p:sp>
    </p:spTree>
    <p:extLst>
      <p:ext uri="{BB962C8B-B14F-4D97-AF65-F5344CB8AC3E}">
        <p14:creationId xmlns:p14="http://schemas.microsoft.com/office/powerpoint/2010/main" val="21020422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ectangle 3"/>
          <p:cNvSpPr txBox="1">
            <a:spLocks noGrp="1"/>
          </p:cNvSpPr>
          <p:nvPr>
            <p:ph idx="1"/>
          </p:nvPr>
        </p:nvSpPr>
        <p:spPr>
          <a:xfrm>
            <a:off x="457200" y="1371600"/>
            <a:ext cx="6301409" cy="47545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Bayes’ nets </a:t>
            </a:r>
            <a:r>
              <a:rPr lang="en-US" dirty="0">
                <a:sym typeface="Avenir Next"/>
              </a:rPr>
              <a:t>implicitly</a:t>
            </a:r>
            <a:r>
              <a:rPr lang="en-US" dirty="0"/>
              <a:t> encode the joint distribution</a:t>
            </a:r>
          </a:p>
          <a:p>
            <a:pPr lvl="1"/>
            <a:r>
              <a:rPr lang="en-US" dirty="0"/>
              <a:t>As a product of local conditional distributions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To see what probability a BN gives to a full assignment, multiply all the relevant conditionals together</a:t>
            </a:r>
          </a:p>
          <a:p>
            <a:pPr lvl="1"/>
            <a:r>
              <a:rPr lang="en-US" dirty="0"/>
              <a:t>Example:</a:t>
            </a:r>
          </a:p>
        </p:txBody>
      </p:sp>
      <p:sp>
        <p:nvSpPr>
          <p:cNvPr id="500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/>
              <a:t>Probabilities in BNs</a:t>
            </a:r>
          </a:p>
        </p:txBody>
      </p:sp>
      <p:grpSp>
        <p:nvGrpSpPr>
          <p:cNvPr id="504" name="Group 4"/>
          <p:cNvGrpSpPr/>
          <p:nvPr/>
        </p:nvGrpSpPr>
        <p:grpSpPr>
          <a:xfrm>
            <a:off x="6948267" y="4143307"/>
            <a:ext cx="1589486" cy="1121569"/>
            <a:chOff x="0" y="0"/>
            <a:chExt cx="4238626" cy="2990850"/>
          </a:xfrm>
        </p:grpSpPr>
        <p:pic>
          <p:nvPicPr>
            <p:cNvPr id="502" name="Picture 5" descr="Picture 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097"/>
            <a:stretch>
              <a:fillRect/>
            </a:stretch>
          </p:blipFill>
          <p:spPr>
            <a:xfrm>
              <a:off x="0" y="0"/>
              <a:ext cx="4238627" cy="29908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3" name="Rectangle 6"/>
            <p:cNvSpPr/>
            <p:nvPr/>
          </p:nvSpPr>
          <p:spPr>
            <a:xfrm>
              <a:off x="0" y="-1"/>
              <a:ext cx="805987" cy="1496626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</p:grpSp>
      <p:pic>
        <p:nvPicPr>
          <p:cNvPr id="505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0580" y="5753805"/>
            <a:ext cx="3371850" cy="2081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6" name="Picture 2" descr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1037" y="3086100"/>
            <a:ext cx="4978400" cy="6858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07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880" y="5429250"/>
            <a:ext cx="1433521" cy="8572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1" grpId="0" animBg="1" advAuto="0"/>
      <p:bldP spid="504" grpId="0" animBg="1" advAuto="0"/>
      <p:bldP spid="505" grpId="0" animBg="1" advAuto="0"/>
      <p:bldP spid="507" grpId="0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Why are we guaranteed that the following results in a proper joint distribution?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Chain rule (valid for all distributions):</a:t>
            </a:r>
            <a:br>
              <a:rPr lang="en-US" dirty="0"/>
            </a:br>
            <a:endParaRPr lang="en-US" dirty="0"/>
          </a:p>
          <a:p>
            <a:r>
              <a:rPr lang="en-US" dirty="0"/>
              <a:t> </a:t>
            </a:r>
          </a:p>
          <a:p>
            <a:r>
              <a:rPr lang="en-US" dirty="0"/>
              <a:t>Assume conditional independences, from topological order: </a:t>
            </a:r>
            <a:br>
              <a:rPr lang="en-US" dirty="0"/>
            </a:br>
            <a:br>
              <a:rPr lang="en-US" dirty="0"/>
            </a:br>
            <a:r>
              <a:rPr lang="en-US" dirty="0">
                <a:sym typeface="Wingdings"/>
              </a:rPr>
              <a:t>      </a:t>
            </a:r>
            <a:r>
              <a:rPr lang="en-US" dirty="0"/>
              <a:t>Consequence:</a:t>
            </a:r>
            <a:br>
              <a:rPr lang="en-US" dirty="0"/>
            </a:br>
            <a:endParaRPr lang="en-US" dirty="0"/>
          </a:p>
          <a:p>
            <a:r>
              <a:rPr lang="en-US" dirty="0"/>
              <a:t>Not every BN can represent every joint distribution</a:t>
            </a:r>
          </a:p>
          <a:p>
            <a:pPr lvl="1"/>
            <a:r>
              <a:rPr lang="en-US" dirty="0"/>
              <a:t>The topology enforces certain conditional independencies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FD2A801-FC53-5038-6DE1-EC0A3D9A9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Probabilities in BNs</a:t>
            </a:r>
          </a:p>
        </p:txBody>
      </p:sp>
      <p:pic>
        <p:nvPicPr>
          <p:cNvPr id="512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98687" y="1994245"/>
            <a:ext cx="5546626" cy="76407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3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59724" y="3428883"/>
            <a:ext cx="3836531" cy="556916"/>
          </a:xfrm>
          <a:prstGeom prst="rect">
            <a:avLst/>
          </a:prstGeom>
          <a:ln w="12700">
            <a:miter lim="400000"/>
          </a:ln>
        </p:spPr>
      </p:pic>
      <p:pic>
        <p:nvPicPr>
          <p:cNvPr id="514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61440" y="4656361"/>
            <a:ext cx="3808810" cy="524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5" name="Picture 13" descr="Picture 1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58100" y="971550"/>
            <a:ext cx="2057400" cy="1371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81450" y="4301912"/>
            <a:ext cx="3565902" cy="20404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5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1" grpId="0" build="p" animBg="1" advAuto="0"/>
      <p:bldP spid="513" grpId="0" animBg="1" advAuto="0"/>
      <p:bldP spid="514" grpId="0" animBg="1" advAuto="0"/>
      <p:bldP spid="516" grpId="0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Text Box 47"/>
          <p:cNvSpPr txBox="1"/>
          <p:nvPr/>
        </p:nvSpPr>
        <p:spPr>
          <a:xfrm>
            <a:off x="544593" y="5232818"/>
            <a:ext cx="8054814" cy="600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tIns="34290" bIns="34290">
            <a:spAutoFit/>
          </a:bodyPr>
          <a:lstStyle/>
          <a:p>
            <a:pPr algn="ctr" defTabSz="685800">
              <a:spcBef>
                <a:spcPts val="788"/>
              </a:spcBef>
              <a:defRPr sz="4600">
                <a:solidFill>
                  <a:srgbClr val="CC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1725"/>
              <a:t>Only distributions whose variables are absolutely independent </a:t>
            </a:r>
            <a:br>
              <a:rPr sz="1725"/>
            </a:br>
            <a:r>
              <a:rPr sz="1725"/>
              <a:t>can be represented by a Bayesian network with no arcs.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C2174293-04A4-1DB4-FB34-78C5D9535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Coin Flips</a:t>
            </a:r>
          </a:p>
        </p:txBody>
      </p:sp>
      <p:graphicFrame>
        <p:nvGraphicFramePr>
          <p:cNvPr id="520" name="Group 4"/>
          <p:cNvGraphicFramePr/>
          <p:nvPr/>
        </p:nvGraphicFramePr>
        <p:xfrm>
          <a:off x="914400" y="3443287"/>
          <a:ext cx="1189042" cy="762748"/>
        </p:xfrm>
        <a:graphic>
          <a:graphicData uri="http://schemas.openxmlformats.org/drawingml/2006/table">
            <a:tbl>
              <a:tblPr/>
              <a:tblGrid>
                <a:gridCol w="6000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37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37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1" name="Group 16"/>
          <p:cNvGraphicFramePr/>
          <p:nvPr/>
        </p:nvGraphicFramePr>
        <p:xfrm>
          <a:off x="2243137" y="3440906"/>
          <a:ext cx="1169992" cy="781798"/>
        </p:xfrm>
        <a:graphic>
          <a:graphicData uri="http://schemas.openxmlformats.org/drawingml/2006/table">
            <a:tbl>
              <a:tblPr/>
              <a:tblGrid>
                <a:gridCol w="6006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3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0899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0899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22" name="Group 27"/>
          <p:cNvGraphicFramePr/>
          <p:nvPr/>
        </p:nvGraphicFramePr>
        <p:xfrm>
          <a:off x="4700588" y="3440906"/>
          <a:ext cx="1189042" cy="767512"/>
        </p:xfrm>
        <a:graphic>
          <a:graphicData uri="http://schemas.openxmlformats.org/drawingml/2006/table">
            <a:tbl>
              <a:tblPr/>
              <a:tblGrid>
                <a:gridCol w="6167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22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375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375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0.5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23" name="Picture 40" descr="Picture 4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9050" y="3651647"/>
            <a:ext cx="352425" cy="6429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26" name="Oval 42"/>
          <p:cNvGrpSpPr/>
          <p:nvPr/>
        </p:nvGrpSpPr>
        <p:grpSpPr>
          <a:xfrm>
            <a:off x="1200150" y="2286000"/>
            <a:ext cx="571500" cy="571500"/>
            <a:chOff x="0" y="0"/>
            <a:chExt cx="1524000" cy="1524000"/>
          </a:xfrm>
        </p:grpSpPr>
        <p:sp>
          <p:nvSpPr>
            <p:cNvPr id="52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25" name="X1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1</a:t>
              </a:r>
            </a:p>
          </p:txBody>
        </p:sp>
      </p:grpSp>
      <p:grpSp>
        <p:nvGrpSpPr>
          <p:cNvPr id="529" name="Oval 43"/>
          <p:cNvGrpSpPr/>
          <p:nvPr/>
        </p:nvGrpSpPr>
        <p:grpSpPr>
          <a:xfrm>
            <a:off x="2457450" y="2286000"/>
            <a:ext cx="571500" cy="571500"/>
            <a:chOff x="0" y="0"/>
            <a:chExt cx="1524000" cy="1524000"/>
          </a:xfrm>
        </p:grpSpPr>
        <p:sp>
          <p:nvSpPr>
            <p:cNvPr id="527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28" name="X2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2</a:t>
              </a:r>
            </a:p>
          </p:txBody>
        </p:sp>
      </p:grpSp>
      <p:grpSp>
        <p:nvGrpSpPr>
          <p:cNvPr id="532" name="Oval 44"/>
          <p:cNvGrpSpPr/>
          <p:nvPr/>
        </p:nvGrpSpPr>
        <p:grpSpPr>
          <a:xfrm>
            <a:off x="5029200" y="2286000"/>
            <a:ext cx="571500" cy="571500"/>
            <a:chOff x="0" y="0"/>
            <a:chExt cx="1524000" cy="1524000"/>
          </a:xfrm>
        </p:grpSpPr>
        <p:sp>
          <p:nvSpPr>
            <p:cNvPr id="530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31" name="Xn"/>
            <p:cNvSpPr txBox="1"/>
            <p:nvPr/>
          </p:nvSpPr>
          <p:spPr>
            <a:xfrm>
              <a:off x="359752" y="238781"/>
              <a:ext cx="804496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n</a:t>
              </a:r>
            </a:p>
          </p:txBody>
        </p:sp>
      </p:grpSp>
      <p:pic>
        <p:nvPicPr>
          <p:cNvPr id="533" name="Picture 45" descr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514600"/>
            <a:ext cx="352425" cy="6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534" name="Picture 22" descr="Picture 2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6550" y="1943099"/>
            <a:ext cx="2170435" cy="2073540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228" y="3160197"/>
            <a:ext cx="58681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6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7336" y="3160197"/>
            <a:ext cx="58681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7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5444" y="3164629"/>
            <a:ext cx="586818" cy="214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38" name="Image" descr="Image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4196" y="4672586"/>
            <a:ext cx="1558608" cy="2694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192CDE-BDCF-D658-E172-855A2F9FE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Traffic</a:t>
            </a:r>
          </a:p>
        </p:txBody>
      </p:sp>
      <p:grpSp>
        <p:nvGrpSpPr>
          <p:cNvPr id="543" name="Oval 4"/>
          <p:cNvGrpSpPr/>
          <p:nvPr/>
        </p:nvGrpSpPr>
        <p:grpSpPr>
          <a:xfrm>
            <a:off x="857250" y="2571750"/>
            <a:ext cx="571500" cy="571500"/>
            <a:chOff x="0" y="0"/>
            <a:chExt cx="1524000" cy="1524000"/>
          </a:xfrm>
        </p:grpSpPr>
        <p:sp>
          <p:nvSpPr>
            <p:cNvPr id="541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542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R</a:t>
              </a:r>
            </a:p>
          </p:txBody>
        </p:sp>
      </p:grpSp>
      <p:grpSp>
        <p:nvGrpSpPr>
          <p:cNvPr id="546" name="Oval 5"/>
          <p:cNvGrpSpPr/>
          <p:nvPr/>
        </p:nvGrpSpPr>
        <p:grpSpPr>
          <a:xfrm>
            <a:off x="857250" y="3829050"/>
            <a:ext cx="571500" cy="571500"/>
            <a:chOff x="0" y="0"/>
            <a:chExt cx="1524000" cy="1524000"/>
          </a:xfrm>
        </p:grpSpPr>
        <p:sp>
          <p:nvSpPr>
            <p:cNvPr id="54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545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sp>
        <p:nvSpPr>
          <p:cNvPr id="556" name="AutoShape 6"/>
          <p:cNvSpPr/>
          <p:nvPr/>
        </p:nvSpPr>
        <p:spPr>
          <a:xfrm>
            <a:off x="1143000" y="3152775"/>
            <a:ext cx="0" cy="666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0" y="7200"/>
                  <a:pt x="7200" y="14400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aphicFrame>
        <p:nvGraphicFramePr>
          <p:cNvPr id="548" name="Group 7"/>
          <p:cNvGraphicFramePr/>
          <p:nvPr/>
        </p:nvGraphicFramePr>
        <p:xfrm>
          <a:off x="2071688" y="2624137"/>
          <a:ext cx="1127522" cy="691032"/>
        </p:xfrm>
        <a:graphic>
          <a:graphicData uri="http://schemas.openxmlformats.org/drawingml/2006/table">
            <a:tbl>
              <a:tblPr/>
              <a:tblGrid>
                <a:gridCol w="6013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2617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51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51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49" name="Group 53"/>
          <p:cNvGraphicFramePr/>
          <p:nvPr/>
        </p:nvGraphicFramePr>
        <p:xfrm>
          <a:off x="1785937" y="3943350"/>
          <a:ext cx="1974863" cy="710082"/>
        </p:xfrm>
        <a:graphic>
          <a:graphicData uri="http://schemas.openxmlformats.org/drawingml/2006/table">
            <a:tbl>
              <a:tblPr/>
              <a:tblGrid>
                <a:gridCol w="6869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69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10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041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+r</a:t>
                      </a:r>
                    </a:p>
                  </a:txBody>
                  <a:tcPr marL="17145" marR="17145" marT="17145" marB="17145" horzOverflow="overflow">
                    <a:lnR w="5080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0" name="Group 57"/>
          <p:cNvGraphicFramePr/>
          <p:nvPr/>
        </p:nvGraphicFramePr>
        <p:xfrm>
          <a:off x="1785937" y="4781550"/>
          <a:ext cx="1982005" cy="710082"/>
        </p:xfrm>
        <a:graphic>
          <a:graphicData uri="http://schemas.openxmlformats.org/drawingml/2006/table">
            <a:tbl>
              <a:tblPr/>
              <a:tblGrid>
                <a:gridCol w="6893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93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2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5041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R w="50800">
                      <a:solidFill>
                        <a:srgbClr val="000000"/>
                      </a:solidFill>
                    </a:lnR>
                    <a:lnT w="12700">
                      <a:miter lim="400000"/>
                    </a:lnT>
                    <a:lnB w="12700"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04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51" name="Picture 5" descr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09851" y="2628900"/>
            <a:ext cx="1357636" cy="22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2" name="Picture 19" descr="Picture 1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6350" y="4171950"/>
            <a:ext cx="3935981" cy="1649832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Picture 2" descr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06061" y="4286250"/>
            <a:ext cx="1594789" cy="1543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54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36309" y="2348474"/>
            <a:ext cx="479130" cy="22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555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993" y="3639354"/>
            <a:ext cx="696315" cy="224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Picture 17" descr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49" y="975413"/>
            <a:ext cx="2000249" cy="1330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62" name="Oval 4"/>
          <p:cNvGrpSpPr/>
          <p:nvPr/>
        </p:nvGrpSpPr>
        <p:grpSpPr>
          <a:xfrm>
            <a:off x="2228850" y="2022872"/>
            <a:ext cx="1143000" cy="571500"/>
            <a:chOff x="0" y="0"/>
            <a:chExt cx="3048000" cy="1524000"/>
          </a:xfrm>
        </p:grpSpPr>
        <p:sp>
          <p:nvSpPr>
            <p:cNvPr id="560" name="Oval"/>
            <p:cNvSpPr/>
            <p:nvPr/>
          </p:nvSpPr>
          <p:spPr>
            <a:xfrm>
              <a:off x="0" y="0"/>
              <a:ext cx="3048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  <p:sp>
          <p:nvSpPr>
            <p:cNvPr id="561" name="Burglary"/>
            <p:cNvSpPr txBox="1"/>
            <p:nvPr/>
          </p:nvSpPr>
          <p:spPr>
            <a:xfrm>
              <a:off x="446368" y="392669"/>
              <a:ext cx="215526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Burglary</a:t>
              </a:r>
            </a:p>
          </p:txBody>
        </p:sp>
      </p:grpSp>
      <p:grpSp>
        <p:nvGrpSpPr>
          <p:cNvPr id="565" name="Oval 5"/>
          <p:cNvGrpSpPr/>
          <p:nvPr/>
        </p:nvGrpSpPr>
        <p:grpSpPr>
          <a:xfrm>
            <a:off x="3600450" y="2022872"/>
            <a:ext cx="1085850" cy="628650"/>
            <a:chOff x="0" y="0"/>
            <a:chExt cx="2895600" cy="1676400"/>
          </a:xfrm>
        </p:grpSpPr>
        <p:sp>
          <p:nvSpPr>
            <p:cNvPr id="563" name="Oval"/>
            <p:cNvSpPr/>
            <p:nvPr/>
          </p:nvSpPr>
          <p:spPr>
            <a:xfrm>
              <a:off x="0" y="0"/>
              <a:ext cx="2895600" cy="16764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  <p:sp>
          <p:nvSpPr>
            <p:cNvPr id="564" name="Earthqk"/>
            <p:cNvSpPr txBox="1"/>
            <p:nvPr/>
          </p:nvSpPr>
          <p:spPr>
            <a:xfrm>
              <a:off x="424048" y="468869"/>
              <a:ext cx="204750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Earthqk</a:t>
              </a:r>
            </a:p>
          </p:txBody>
        </p:sp>
      </p:grpSp>
      <p:grpSp>
        <p:nvGrpSpPr>
          <p:cNvPr id="568" name="Oval 6"/>
          <p:cNvGrpSpPr/>
          <p:nvPr/>
        </p:nvGrpSpPr>
        <p:grpSpPr>
          <a:xfrm>
            <a:off x="2971800" y="2765822"/>
            <a:ext cx="857250" cy="742950"/>
            <a:chOff x="0" y="0"/>
            <a:chExt cx="2286000" cy="1981200"/>
          </a:xfrm>
        </p:grpSpPr>
        <p:sp>
          <p:nvSpPr>
            <p:cNvPr id="566" name="Oval"/>
            <p:cNvSpPr/>
            <p:nvPr/>
          </p:nvSpPr>
          <p:spPr>
            <a:xfrm>
              <a:off x="0" y="0"/>
              <a:ext cx="2286000" cy="1981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67" name="Alarm"/>
            <p:cNvSpPr txBox="1"/>
            <p:nvPr/>
          </p:nvSpPr>
          <p:spPr>
            <a:xfrm>
              <a:off x="334776" y="621267"/>
              <a:ext cx="161645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Alarm</a:t>
              </a:r>
            </a:p>
          </p:txBody>
        </p:sp>
      </p:grpSp>
      <p:grpSp>
        <p:nvGrpSpPr>
          <p:cNvPr id="571" name="Oval 7"/>
          <p:cNvGrpSpPr/>
          <p:nvPr/>
        </p:nvGrpSpPr>
        <p:grpSpPr>
          <a:xfrm>
            <a:off x="2114550" y="3565922"/>
            <a:ext cx="800100" cy="673895"/>
            <a:chOff x="0" y="0"/>
            <a:chExt cx="2133600" cy="1797052"/>
          </a:xfrm>
        </p:grpSpPr>
        <p:sp>
          <p:nvSpPr>
            <p:cNvPr id="569" name="Oval"/>
            <p:cNvSpPr/>
            <p:nvPr/>
          </p:nvSpPr>
          <p:spPr>
            <a:xfrm>
              <a:off x="0" y="0"/>
              <a:ext cx="2133600" cy="17970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70" name="John calls"/>
            <p:cNvSpPr txBox="1"/>
            <p:nvPr/>
          </p:nvSpPr>
          <p:spPr>
            <a:xfrm>
              <a:off x="312459" y="252194"/>
              <a:ext cx="1508685" cy="129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John calls</a:t>
              </a:r>
            </a:p>
          </p:txBody>
        </p:sp>
      </p:grpSp>
      <p:grpSp>
        <p:nvGrpSpPr>
          <p:cNvPr id="574" name="Oval 8"/>
          <p:cNvGrpSpPr/>
          <p:nvPr/>
        </p:nvGrpSpPr>
        <p:grpSpPr>
          <a:xfrm>
            <a:off x="3829050" y="3565922"/>
            <a:ext cx="800100" cy="685800"/>
            <a:chOff x="0" y="0"/>
            <a:chExt cx="2133600" cy="1828800"/>
          </a:xfrm>
        </p:grpSpPr>
        <p:sp>
          <p:nvSpPr>
            <p:cNvPr id="572" name="Oval"/>
            <p:cNvSpPr/>
            <p:nvPr/>
          </p:nvSpPr>
          <p:spPr>
            <a:xfrm>
              <a:off x="0" y="0"/>
              <a:ext cx="2133600" cy="1828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73" name="Mary calls"/>
            <p:cNvSpPr txBox="1"/>
            <p:nvPr/>
          </p:nvSpPr>
          <p:spPr>
            <a:xfrm>
              <a:off x="312459" y="268072"/>
              <a:ext cx="1508685" cy="129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/>
                <a:t>Mary calls</a:t>
              </a:r>
            </a:p>
          </p:txBody>
        </p:sp>
      </p:grpSp>
      <p:sp>
        <p:nvSpPr>
          <p:cNvPr id="584" name="Straight Arrow Connector 10"/>
          <p:cNvSpPr/>
          <p:nvPr/>
        </p:nvSpPr>
        <p:spPr>
          <a:xfrm>
            <a:off x="3001176" y="2585952"/>
            <a:ext cx="165751" cy="228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585" name="Straight Arrow Connector 12"/>
          <p:cNvSpPr/>
          <p:nvPr/>
        </p:nvSpPr>
        <p:spPr>
          <a:xfrm>
            <a:off x="3675674" y="2621901"/>
            <a:ext cx="203333" cy="218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586" name="Straight Arrow Connector 16"/>
          <p:cNvSpPr/>
          <p:nvPr/>
        </p:nvSpPr>
        <p:spPr>
          <a:xfrm>
            <a:off x="2801140" y="3405845"/>
            <a:ext cx="288554" cy="24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587" name="Straight Arrow Connector 18"/>
          <p:cNvSpPr/>
          <p:nvPr/>
        </p:nvSpPr>
        <p:spPr>
          <a:xfrm>
            <a:off x="3699461" y="3415710"/>
            <a:ext cx="251630" cy="234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aphicFrame>
        <p:nvGraphicFramePr>
          <p:cNvPr id="579" name="Table 19"/>
          <p:cNvGraphicFramePr/>
          <p:nvPr/>
        </p:nvGraphicFramePr>
        <p:xfrm>
          <a:off x="1088245" y="2119262"/>
          <a:ext cx="1027679" cy="1275937"/>
        </p:xfrm>
        <a:graphic>
          <a:graphicData uri="http://schemas.openxmlformats.org/drawingml/2006/table">
            <a:tbl>
              <a:tblPr firstRow="1" bandRow="1"/>
              <a:tblGrid>
                <a:gridCol w="423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21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P(B)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0" name="Table 20"/>
          <p:cNvGraphicFramePr/>
          <p:nvPr/>
        </p:nvGraphicFramePr>
        <p:xfrm>
          <a:off x="4914900" y="1661128"/>
          <a:ext cx="1046728" cy="1294985"/>
        </p:xfrm>
        <a:graphic>
          <a:graphicData uri="http://schemas.openxmlformats.org/drawingml/2006/table">
            <a:tbl>
              <a:tblPr firstRow="1" bandRow="1"/>
              <a:tblGrid>
                <a:gridCol w="43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5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P(E)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0.998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81" name="Table 21"/>
          <p:cNvGraphicFramePr/>
          <p:nvPr/>
        </p:nvGraphicFramePr>
        <p:xfrm>
          <a:off x="6576771" y="2588790"/>
          <a:ext cx="2491537" cy="2640062"/>
        </p:xfrm>
        <a:graphic>
          <a:graphicData uri="http://schemas.openxmlformats.org/drawingml/2006/table">
            <a:tbl>
              <a:tblPr firstRow="1" bandRow="1"/>
              <a:tblGrid>
                <a:gridCol w="532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11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P(A|B,E)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582" name="Table 22"/>
          <p:cNvGraphicFramePr/>
          <p:nvPr/>
        </p:nvGraphicFramePr>
        <p:xfrm>
          <a:off x="271719" y="4019243"/>
          <a:ext cx="1665377" cy="1884741"/>
        </p:xfrm>
        <a:graphic>
          <a:graphicData uri="http://schemas.openxmlformats.org/drawingml/2006/table">
            <a:tbl>
              <a:tblPr firstRow="1" bandRow="1"/>
              <a:tblGrid>
                <a:gridCol w="44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7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P(J|A)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583" name="Table 27"/>
          <p:cNvGraphicFramePr/>
          <p:nvPr/>
        </p:nvGraphicFramePr>
        <p:xfrm>
          <a:off x="4694646" y="4009618"/>
          <a:ext cx="1646327" cy="1903994"/>
        </p:xfrm>
        <a:graphic>
          <a:graphicData uri="http://schemas.openxmlformats.org/drawingml/2006/table">
            <a:tbl>
              <a:tblPr firstRow="1" bandRow="1"/>
              <a:tblGrid>
                <a:gridCol w="42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61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P(M|A)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5" name="Title 4">
            <a:extLst>
              <a:ext uri="{FF2B5EF4-FFF2-40B4-BE49-F238E27FC236}">
                <a16:creationId xmlns:a16="http://schemas.microsoft.com/office/drawing/2014/main" id="{1C8EBA19-EC2C-3133-619A-A55954441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Alarm Network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9" grpId="0" animBg="1" advAuto="0"/>
      <p:bldP spid="580" grpId="0" animBg="1" advAuto="0"/>
      <p:bldP spid="581" grpId="0" animBg="1" advAuto="0"/>
      <p:bldP spid="582" grpId="0" animBg="1" advAuto="0"/>
      <p:bldP spid="583" grpId="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3" name="Table 27"/>
          <p:cNvGraphicFramePr/>
          <p:nvPr/>
        </p:nvGraphicFramePr>
        <p:xfrm>
          <a:off x="4775034" y="2763668"/>
          <a:ext cx="1646327" cy="1903994"/>
        </p:xfrm>
        <a:graphic>
          <a:graphicData uri="http://schemas.openxmlformats.org/drawingml/2006/table">
            <a:tbl>
              <a:tblPr firstRow="1" bandRow="1"/>
              <a:tblGrid>
                <a:gridCol w="42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61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P(M|A)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4" name="Table 22"/>
          <p:cNvGraphicFramePr/>
          <p:nvPr/>
        </p:nvGraphicFramePr>
        <p:xfrm>
          <a:off x="369963" y="2773293"/>
          <a:ext cx="1665377" cy="1884741"/>
        </p:xfrm>
        <a:graphic>
          <a:graphicData uri="http://schemas.openxmlformats.org/drawingml/2006/table">
            <a:tbl>
              <a:tblPr firstRow="1" bandRow="1"/>
              <a:tblGrid>
                <a:gridCol w="44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7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P(J|A)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85" name="Table 21"/>
          <p:cNvGraphicFramePr/>
          <p:nvPr/>
        </p:nvGraphicFramePr>
        <p:xfrm>
          <a:off x="6576771" y="2588790"/>
          <a:ext cx="2491537" cy="2640062"/>
        </p:xfrm>
        <a:graphic>
          <a:graphicData uri="http://schemas.openxmlformats.org/drawingml/2006/table">
            <a:tbl>
              <a:tblPr firstRow="1" bandRow="1"/>
              <a:tblGrid>
                <a:gridCol w="532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11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P(A|B,E)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686" name="Table 20"/>
          <p:cNvGraphicFramePr/>
          <p:nvPr/>
        </p:nvGraphicFramePr>
        <p:xfrm>
          <a:off x="4914900" y="1327753"/>
          <a:ext cx="1046728" cy="1294985"/>
        </p:xfrm>
        <a:graphic>
          <a:graphicData uri="http://schemas.openxmlformats.org/drawingml/2006/table">
            <a:tbl>
              <a:tblPr firstRow="1" bandRow="1"/>
              <a:tblGrid>
                <a:gridCol w="43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5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P(E)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0.998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87" name="Table 19"/>
          <p:cNvGraphicFramePr/>
          <p:nvPr/>
        </p:nvGraphicFramePr>
        <p:xfrm>
          <a:off x="972571" y="1337278"/>
          <a:ext cx="1027679" cy="1275937"/>
        </p:xfrm>
        <a:graphic>
          <a:graphicData uri="http://schemas.openxmlformats.org/drawingml/2006/table">
            <a:tbl>
              <a:tblPr firstRow="1" bandRow="1"/>
              <a:tblGrid>
                <a:gridCol w="423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21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P(B)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88" name="Picture 17" descr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5149" y="975413"/>
            <a:ext cx="2000249" cy="133029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1" name="Oval 4"/>
          <p:cNvGrpSpPr/>
          <p:nvPr/>
        </p:nvGrpSpPr>
        <p:grpSpPr>
          <a:xfrm>
            <a:off x="2228850" y="1689497"/>
            <a:ext cx="1143000" cy="571500"/>
            <a:chOff x="0" y="0"/>
            <a:chExt cx="3048000" cy="1524000"/>
          </a:xfrm>
        </p:grpSpPr>
        <p:sp>
          <p:nvSpPr>
            <p:cNvPr id="689" name="Oval"/>
            <p:cNvSpPr/>
            <p:nvPr/>
          </p:nvSpPr>
          <p:spPr>
            <a:xfrm>
              <a:off x="0" y="0"/>
              <a:ext cx="3048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 b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 b="1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90" name="Burglary"/>
            <p:cNvSpPr txBox="1"/>
            <p:nvPr/>
          </p:nvSpPr>
          <p:spPr>
            <a:xfrm>
              <a:off x="446368" y="392669"/>
              <a:ext cx="215526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Burglary</a:t>
              </a:r>
            </a:p>
          </p:txBody>
        </p:sp>
      </p:grpSp>
      <p:grpSp>
        <p:nvGrpSpPr>
          <p:cNvPr id="694" name="Oval 5"/>
          <p:cNvGrpSpPr/>
          <p:nvPr/>
        </p:nvGrpSpPr>
        <p:grpSpPr>
          <a:xfrm>
            <a:off x="3600450" y="1689497"/>
            <a:ext cx="1085850" cy="628650"/>
            <a:chOff x="0" y="0"/>
            <a:chExt cx="2895600" cy="1676400"/>
          </a:xfrm>
        </p:grpSpPr>
        <p:sp>
          <p:nvSpPr>
            <p:cNvPr id="692" name="Oval"/>
            <p:cNvSpPr/>
            <p:nvPr/>
          </p:nvSpPr>
          <p:spPr>
            <a:xfrm>
              <a:off x="0" y="0"/>
              <a:ext cx="2895600" cy="16764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 kern="0">
                <a:solidFill>
                  <a:srgbClr val="000000"/>
                </a:solidFill>
                <a:latin typeface="Calibri"/>
                <a:cs typeface="Calibri"/>
                <a:sym typeface="Calibri"/>
              </a:endParaRPr>
            </a:p>
          </p:txBody>
        </p:sp>
        <p:sp>
          <p:nvSpPr>
            <p:cNvPr id="693" name="Earthqk"/>
            <p:cNvSpPr txBox="1"/>
            <p:nvPr/>
          </p:nvSpPr>
          <p:spPr>
            <a:xfrm>
              <a:off x="424048" y="468869"/>
              <a:ext cx="204750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Earthqk</a:t>
              </a:r>
            </a:p>
          </p:txBody>
        </p:sp>
      </p:grpSp>
      <p:grpSp>
        <p:nvGrpSpPr>
          <p:cNvPr id="697" name="Oval 6"/>
          <p:cNvGrpSpPr/>
          <p:nvPr/>
        </p:nvGrpSpPr>
        <p:grpSpPr>
          <a:xfrm>
            <a:off x="2971800" y="2432447"/>
            <a:ext cx="857250" cy="742950"/>
            <a:chOff x="0" y="0"/>
            <a:chExt cx="2286000" cy="1981200"/>
          </a:xfrm>
        </p:grpSpPr>
        <p:sp>
          <p:nvSpPr>
            <p:cNvPr id="695" name="Oval"/>
            <p:cNvSpPr/>
            <p:nvPr/>
          </p:nvSpPr>
          <p:spPr>
            <a:xfrm>
              <a:off x="0" y="0"/>
              <a:ext cx="2286000" cy="1981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6" name="Alarm"/>
            <p:cNvSpPr txBox="1"/>
            <p:nvPr/>
          </p:nvSpPr>
          <p:spPr>
            <a:xfrm>
              <a:off x="334776" y="621267"/>
              <a:ext cx="1616451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Alarm</a:t>
              </a:r>
            </a:p>
          </p:txBody>
        </p:sp>
      </p:grpSp>
      <p:grpSp>
        <p:nvGrpSpPr>
          <p:cNvPr id="700" name="Oval 7"/>
          <p:cNvGrpSpPr/>
          <p:nvPr/>
        </p:nvGrpSpPr>
        <p:grpSpPr>
          <a:xfrm>
            <a:off x="2114550" y="3232547"/>
            <a:ext cx="800100" cy="673895"/>
            <a:chOff x="0" y="0"/>
            <a:chExt cx="2133600" cy="1797052"/>
          </a:xfrm>
        </p:grpSpPr>
        <p:sp>
          <p:nvSpPr>
            <p:cNvPr id="698" name="Oval"/>
            <p:cNvSpPr/>
            <p:nvPr/>
          </p:nvSpPr>
          <p:spPr>
            <a:xfrm>
              <a:off x="0" y="0"/>
              <a:ext cx="2133600" cy="17970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699" name="John calls"/>
            <p:cNvSpPr txBox="1"/>
            <p:nvPr/>
          </p:nvSpPr>
          <p:spPr>
            <a:xfrm>
              <a:off x="312459" y="252194"/>
              <a:ext cx="1508685" cy="12926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John calls</a:t>
              </a:r>
            </a:p>
          </p:txBody>
        </p:sp>
      </p:grpSp>
      <p:grpSp>
        <p:nvGrpSpPr>
          <p:cNvPr id="703" name="Oval 8"/>
          <p:cNvGrpSpPr/>
          <p:nvPr/>
        </p:nvGrpSpPr>
        <p:grpSpPr>
          <a:xfrm>
            <a:off x="3829050" y="3232547"/>
            <a:ext cx="800100" cy="685800"/>
            <a:chOff x="0" y="0"/>
            <a:chExt cx="2133600" cy="1828800"/>
          </a:xfrm>
        </p:grpSpPr>
        <p:sp>
          <p:nvSpPr>
            <p:cNvPr id="701" name="Oval"/>
            <p:cNvSpPr/>
            <p:nvPr/>
          </p:nvSpPr>
          <p:spPr>
            <a:xfrm>
              <a:off x="0" y="0"/>
              <a:ext cx="2133600" cy="1828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2D2D8A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 kern="0">
                <a:solidFill>
                  <a:srgbClr val="000000"/>
                </a:solidFill>
                <a:latin typeface="Arial"/>
                <a:cs typeface="Arial"/>
                <a:sym typeface="Arial"/>
              </a:endParaRPr>
            </a:p>
          </p:txBody>
        </p:sp>
        <p:sp>
          <p:nvSpPr>
            <p:cNvPr id="702" name="Mary calls"/>
            <p:cNvSpPr txBox="1"/>
            <p:nvPr/>
          </p:nvSpPr>
          <p:spPr>
            <a:xfrm>
              <a:off x="312459" y="268072"/>
              <a:ext cx="1508685" cy="12926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square" lIns="34290" tIns="34290" rIns="34290" bIns="34290" numCol="1" anchor="ctr">
              <a:spAutoFit/>
            </a:bodyPr>
            <a:lstStyle/>
            <a:p>
              <a:pPr algn="ctr" defTabSz="685800" hangingPunct="0"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rPr sz="1350" kern="0">
                  <a:solidFill>
                    <a:srgbClr val="000000"/>
                  </a:solidFill>
                  <a:latin typeface="DIN Alternate"/>
                  <a:sym typeface="DIN Alternate"/>
                </a:rPr>
                <a:t>Mary calls</a:t>
              </a:r>
            </a:p>
          </p:txBody>
        </p:sp>
      </p:grpSp>
      <p:sp>
        <p:nvSpPr>
          <p:cNvPr id="716" name="Straight Arrow Connector 10"/>
          <p:cNvSpPr/>
          <p:nvPr/>
        </p:nvSpPr>
        <p:spPr>
          <a:xfrm>
            <a:off x="3001176" y="2252577"/>
            <a:ext cx="165751" cy="2288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pPr defTabSz="309563" hangingPunct="0">
              <a:spcBef>
                <a:spcPts val="1275"/>
              </a:spcBef>
              <a:defRPr/>
            </a:pPr>
            <a:endParaRPr sz="1125" kern="0">
              <a:solidFill>
                <a:srgbClr val="838787"/>
              </a:solidFill>
              <a:latin typeface="Avenir Next Medium"/>
              <a:sym typeface="Avenir Next Medium"/>
            </a:endParaRPr>
          </a:p>
        </p:txBody>
      </p:sp>
      <p:sp>
        <p:nvSpPr>
          <p:cNvPr id="717" name="Straight Arrow Connector 12"/>
          <p:cNvSpPr/>
          <p:nvPr/>
        </p:nvSpPr>
        <p:spPr>
          <a:xfrm>
            <a:off x="3675674" y="2288526"/>
            <a:ext cx="203333" cy="218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pPr defTabSz="309563" hangingPunct="0">
              <a:spcBef>
                <a:spcPts val="1275"/>
              </a:spcBef>
              <a:defRPr/>
            </a:pPr>
            <a:endParaRPr sz="1125" kern="0">
              <a:solidFill>
                <a:srgbClr val="838787"/>
              </a:solidFill>
              <a:latin typeface="Avenir Next Medium"/>
              <a:sym typeface="Avenir Next Medium"/>
            </a:endParaRPr>
          </a:p>
        </p:txBody>
      </p:sp>
      <p:sp>
        <p:nvSpPr>
          <p:cNvPr id="718" name="Straight Arrow Connector 16"/>
          <p:cNvSpPr/>
          <p:nvPr/>
        </p:nvSpPr>
        <p:spPr>
          <a:xfrm>
            <a:off x="2801140" y="3072470"/>
            <a:ext cx="288554" cy="2493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pPr defTabSz="309563" hangingPunct="0">
              <a:spcBef>
                <a:spcPts val="1275"/>
              </a:spcBef>
              <a:defRPr/>
            </a:pPr>
            <a:endParaRPr sz="1125" kern="0">
              <a:solidFill>
                <a:srgbClr val="838787"/>
              </a:solidFill>
              <a:latin typeface="Avenir Next Medium"/>
              <a:sym typeface="Avenir Next Medium"/>
            </a:endParaRPr>
          </a:p>
        </p:txBody>
      </p:sp>
      <p:sp>
        <p:nvSpPr>
          <p:cNvPr id="719" name="Straight Arrow Connector 18"/>
          <p:cNvSpPr/>
          <p:nvPr/>
        </p:nvSpPr>
        <p:spPr>
          <a:xfrm>
            <a:off x="3699461" y="3082335"/>
            <a:ext cx="251630" cy="2342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12700">
            <a:solidFill>
              <a:srgbClr val="2F2F98"/>
            </a:solidFill>
            <a:tailEnd type="triangle"/>
          </a:ln>
        </p:spPr>
        <p:txBody>
          <a:bodyPr/>
          <a:lstStyle/>
          <a:p>
            <a:pPr defTabSz="309563" hangingPunct="0">
              <a:spcBef>
                <a:spcPts val="1275"/>
              </a:spcBef>
              <a:defRPr/>
            </a:pPr>
            <a:endParaRPr sz="1125" kern="0">
              <a:solidFill>
                <a:srgbClr val="838787"/>
              </a:solidFill>
              <a:latin typeface="Avenir Next Medium"/>
              <a:sym typeface="Avenir Next Medium"/>
            </a:endParaRPr>
          </a:p>
        </p:txBody>
      </p:sp>
      <p:graphicFrame>
        <p:nvGraphicFramePr>
          <p:cNvPr id="708" name="Table 19"/>
          <p:cNvGraphicFramePr/>
          <p:nvPr/>
        </p:nvGraphicFramePr>
        <p:xfrm>
          <a:off x="972571" y="1337278"/>
          <a:ext cx="1027679" cy="1275937"/>
        </p:xfrm>
        <a:graphic>
          <a:graphicData uri="http://schemas.openxmlformats.org/drawingml/2006/table">
            <a:tbl>
              <a:tblPr firstRow="1" bandRow="1"/>
              <a:tblGrid>
                <a:gridCol w="423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4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2721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P(B)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36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09" name="Table 20"/>
          <p:cNvGraphicFramePr/>
          <p:nvPr/>
        </p:nvGraphicFramePr>
        <p:xfrm>
          <a:off x="4914900" y="1327753"/>
          <a:ext cx="1046728" cy="1294985"/>
        </p:xfrm>
        <a:graphic>
          <a:graphicData uri="http://schemas.openxmlformats.org/drawingml/2006/table">
            <a:tbl>
              <a:tblPr firstRow="1" bandRow="1"/>
              <a:tblGrid>
                <a:gridCol w="4326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40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35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P(E)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069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0.998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10" name="Table 21"/>
          <p:cNvGraphicFramePr/>
          <p:nvPr/>
        </p:nvGraphicFramePr>
        <p:xfrm>
          <a:off x="6576771" y="2588790"/>
          <a:ext cx="2491537" cy="2640062"/>
        </p:xfrm>
        <a:graphic>
          <a:graphicData uri="http://schemas.openxmlformats.org/drawingml/2006/table">
            <a:tbl>
              <a:tblPr firstRow="1" bandRow="1"/>
              <a:tblGrid>
                <a:gridCol w="5322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296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17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460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911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P(A|B,E)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0.94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212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0.001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1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-b</a:t>
                      </a:r>
                    </a:p>
                  </a:txBody>
                  <a:tcPr marL="17144" marR="17144" marT="17144" marB="17144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-e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0.999</a:t>
                      </a:r>
                    </a:p>
                  </a:txBody>
                  <a:tcPr marL="17144" marR="17144" marT="17144" marB="17144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graphicFrame>
        <p:nvGraphicFramePr>
          <p:cNvPr id="711" name="Table 22"/>
          <p:cNvGraphicFramePr/>
          <p:nvPr/>
        </p:nvGraphicFramePr>
        <p:xfrm>
          <a:off x="369963" y="2773293"/>
          <a:ext cx="1665377" cy="1884741"/>
        </p:xfrm>
        <a:graphic>
          <a:graphicData uri="http://schemas.openxmlformats.org/drawingml/2006/table">
            <a:tbl>
              <a:tblPr firstRow="1" bandRow="1"/>
              <a:tblGrid>
                <a:gridCol w="4454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83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15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70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P(J|A)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42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677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-j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0.95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12" name="Table 27"/>
          <p:cNvGraphicFramePr/>
          <p:nvPr/>
        </p:nvGraphicFramePr>
        <p:xfrm>
          <a:off x="4775034" y="2763668"/>
          <a:ext cx="1646327" cy="1903994"/>
        </p:xfrm>
        <a:graphic>
          <a:graphicData uri="http://schemas.openxmlformats.org/drawingml/2006/table">
            <a:tbl>
              <a:tblPr firstRow="1" bandRow="1"/>
              <a:tblGrid>
                <a:gridCol w="4240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05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7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661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 b="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P(M|A)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solidFill>
                      <a:schemeClr val="accent1">
                        <a:hueOff val="-84091"/>
                        <a:satOff val="15316"/>
                        <a:lumOff val="24313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06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62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-a</a:t>
                      </a:r>
                    </a:p>
                  </a:txBody>
                  <a:tcPr marL="17151" marR="17151" marT="17151" marB="17151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-m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3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0.99</a:t>
                      </a:r>
                    </a:p>
                  </a:txBody>
                  <a:tcPr marL="17151" marR="17151" marT="17151" marB="17151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713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65" y="4808591"/>
            <a:ext cx="2681237" cy="270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65" y="5109392"/>
            <a:ext cx="5682259" cy="270584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icture 7" descr="Picture 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65" y="5410193"/>
            <a:ext cx="3048248" cy="1767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100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9" presetClass="entr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100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8" grpId="0" animBg="1" advAuto="0"/>
      <p:bldP spid="709" grpId="0" animBg="1" advAuto="0"/>
      <p:bldP spid="710" grpId="0" animBg="1" advAuto="0"/>
      <p:bldP spid="711" grpId="0" animBg="1" advAuto="0"/>
      <p:bldP spid="712" grpId="0" animBg="1" advAuto="0"/>
      <p:bldP spid="714" grpId="0" animBg="1" advAuto="0"/>
      <p:bldP spid="715" grpId="0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Rectangle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Causal direction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5D35DB-AED2-4931-25EF-84216FFCE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Traffic</a:t>
            </a:r>
          </a:p>
        </p:txBody>
      </p:sp>
      <p:grpSp>
        <p:nvGrpSpPr>
          <p:cNvPr id="593" name="Oval 4"/>
          <p:cNvGrpSpPr/>
          <p:nvPr/>
        </p:nvGrpSpPr>
        <p:grpSpPr>
          <a:xfrm>
            <a:off x="685800" y="3429000"/>
            <a:ext cx="571500" cy="571500"/>
            <a:chOff x="0" y="0"/>
            <a:chExt cx="1524000" cy="1524000"/>
          </a:xfrm>
        </p:grpSpPr>
        <p:sp>
          <p:nvSpPr>
            <p:cNvPr id="591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592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R</a:t>
              </a:r>
            </a:p>
          </p:txBody>
        </p:sp>
      </p:grpSp>
      <p:grpSp>
        <p:nvGrpSpPr>
          <p:cNvPr id="596" name="Oval 5"/>
          <p:cNvGrpSpPr/>
          <p:nvPr/>
        </p:nvGrpSpPr>
        <p:grpSpPr>
          <a:xfrm>
            <a:off x="685800" y="4686300"/>
            <a:ext cx="571500" cy="571500"/>
            <a:chOff x="0" y="0"/>
            <a:chExt cx="1524000" cy="1524000"/>
          </a:xfrm>
        </p:grpSpPr>
        <p:sp>
          <p:nvSpPr>
            <p:cNvPr id="59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595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sp>
        <p:nvSpPr>
          <p:cNvPr id="607" name="AutoShape 6"/>
          <p:cNvSpPr/>
          <p:nvPr/>
        </p:nvSpPr>
        <p:spPr>
          <a:xfrm>
            <a:off x="971550" y="4010025"/>
            <a:ext cx="0" cy="666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0800" h="21600" extrusionOk="0">
                <a:moveTo>
                  <a:pt x="10800" y="0"/>
                </a:moveTo>
                <a:cubicBezTo>
                  <a:pt x="0" y="7200"/>
                  <a:pt x="-1080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aphicFrame>
        <p:nvGraphicFramePr>
          <p:cNvPr id="598" name="Group 7"/>
          <p:cNvGraphicFramePr/>
          <p:nvPr/>
        </p:nvGraphicFramePr>
        <p:xfrm>
          <a:off x="1900238" y="3052763"/>
          <a:ext cx="1406468" cy="752476"/>
        </p:xfrm>
        <a:graphic>
          <a:graphicData uri="http://schemas.openxmlformats.org/drawingml/2006/table">
            <a:tbl>
              <a:tblPr/>
              <a:tblGrid>
                <a:gridCol w="7501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563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623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623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99" name="Group 19"/>
          <p:cNvGraphicFramePr/>
          <p:nvPr/>
        </p:nvGraphicFramePr>
        <p:xfrm>
          <a:off x="1614488" y="4371975"/>
          <a:ext cx="2125005" cy="627522"/>
        </p:xfrm>
        <a:graphic>
          <a:graphicData uri="http://schemas.openxmlformats.org/drawingml/2006/table">
            <a:tbl>
              <a:tblPr/>
              <a:tblGrid>
                <a:gridCol w="7391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91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7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3761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376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0" name="Group 33"/>
          <p:cNvGraphicFramePr/>
          <p:nvPr/>
        </p:nvGraphicFramePr>
        <p:xfrm>
          <a:off x="1614488" y="5210175"/>
          <a:ext cx="2144055" cy="646572"/>
        </p:xfrm>
        <a:graphic>
          <a:graphicData uri="http://schemas.openxmlformats.org/drawingml/2006/table">
            <a:tbl>
              <a:tblPr/>
              <a:tblGrid>
                <a:gridCol w="7457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57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25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3286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28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01" name="Group 46"/>
          <p:cNvGraphicFramePr/>
          <p:nvPr/>
        </p:nvGraphicFramePr>
        <p:xfrm>
          <a:off x="4646210" y="4171950"/>
          <a:ext cx="2378292" cy="1459996"/>
        </p:xfrm>
        <a:graphic>
          <a:graphicData uri="http://schemas.openxmlformats.org/drawingml/2006/table">
            <a:tbl>
              <a:tblPr/>
              <a:tblGrid>
                <a:gridCol w="827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27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82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66232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376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6232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02" name="Picture 17" descr="Picture 1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6352" y="1876425"/>
            <a:ext cx="3982129" cy="166917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3928" y="1859707"/>
            <a:ext cx="1651499" cy="1597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604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136309" y="2777099"/>
            <a:ext cx="479130" cy="224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605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9993" y="4067979"/>
            <a:ext cx="696315" cy="22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06" name="Image" descr="Image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519" y="3883223"/>
            <a:ext cx="721825" cy="22443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Rectangle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Reverse causality?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BB94B14-6C9C-CC06-F353-71EBDEEE3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Reverse Traffic</a:t>
            </a:r>
          </a:p>
        </p:txBody>
      </p:sp>
      <p:grpSp>
        <p:nvGrpSpPr>
          <p:cNvPr id="613" name="Oval 4"/>
          <p:cNvGrpSpPr/>
          <p:nvPr/>
        </p:nvGrpSpPr>
        <p:grpSpPr>
          <a:xfrm>
            <a:off x="685800" y="3433763"/>
            <a:ext cx="571500" cy="571500"/>
            <a:chOff x="0" y="0"/>
            <a:chExt cx="1524000" cy="1524000"/>
          </a:xfrm>
        </p:grpSpPr>
        <p:sp>
          <p:nvSpPr>
            <p:cNvPr id="611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612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grpSp>
        <p:nvGrpSpPr>
          <p:cNvPr id="616" name="Oval 5"/>
          <p:cNvGrpSpPr/>
          <p:nvPr/>
        </p:nvGrpSpPr>
        <p:grpSpPr>
          <a:xfrm>
            <a:off x="685800" y="4691063"/>
            <a:ext cx="571500" cy="571500"/>
            <a:chOff x="0" y="0"/>
            <a:chExt cx="1524000" cy="1524000"/>
          </a:xfrm>
        </p:grpSpPr>
        <p:sp>
          <p:nvSpPr>
            <p:cNvPr id="61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615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R</a:t>
              </a:r>
            </a:p>
          </p:txBody>
        </p:sp>
      </p:grpSp>
      <p:sp>
        <p:nvSpPr>
          <p:cNvPr id="626" name="AutoShape 6"/>
          <p:cNvSpPr/>
          <p:nvPr/>
        </p:nvSpPr>
        <p:spPr>
          <a:xfrm>
            <a:off x="971550" y="4014788"/>
            <a:ext cx="0" cy="666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2160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aphicFrame>
        <p:nvGraphicFramePr>
          <p:cNvPr id="618" name="Group 7"/>
          <p:cNvGraphicFramePr/>
          <p:nvPr/>
        </p:nvGraphicFramePr>
        <p:xfrm>
          <a:off x="1900237" y="3152775"/>
          <a:ext cx="1450240" cy="750134"/>
        </p:xfrm>
        <a:graphic>
          <a:graphicData uri="http://schemas.openxmlformats.org/drawingml/2006/table">
            <a:tbl>
              <a:tblPr/>
              <a:tblGrid>
                <a:gridCol w="7734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06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9/16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067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7/16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19" name="Group 18"/>
          <p:cNvGraphicFramePr/>
          <p:nvPr/>
        </p:nvGraphicFramePr>
        <p:xfrm>
          <a:off x="1614488" y="4376738"/>
          <a:ext cx="2132008" cy="670012"/>
        </p:xfrm>
        <a:graphic>
          <a:graphicData uri="http://schemas.openxmlformats.org/drawingml/2006/table">
            <a:tbl>
              <a:tblPr/>
              <a:tblGrid>
                <a:gridCol w="7415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8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35006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1/3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00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2/3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20" name="Group 31"/>
          <p:cNvGraphicFramePr/>
          <p:nvPr/>
        </p:nvGraphicFramePr>
        <p:xfrm>
          <a:off x="1614488" y="5214938"/>
          <a:ext cx="2151057" cy="689062"/>
        </p:xfrm>
        <a:graphic>
          <a:graphicData uri="http://schemas.openxmlformats.org/drawingml/2006/table">
            <a:tbl>
              <a:tblPr/>
              <a:tblGrid>
                <a:gridCol w="7481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81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546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44531">
                <a:tc rowSpan="2"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25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1/7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53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6/7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21" name="Group 44"/>
          <p:cNvGraphicFramePr/>
          <p:nvPr/>
        </p:nvGraphicFramePr>
        <p:xfrm>
          <a:off x="4562475" y="4164806"/>
          <a:ext cx="2342138" cy="1534910"/>
        </p:xfrm>
        <a:graphic>
          <a:graphicData uri="http://schemas.openxmlformats.org/drawingml/2006/table">
            <a:tbl>
              <a:tblPr/>
              <a:tblGrid>
                <a:gridCol w="8146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46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28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502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243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243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02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6/16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22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50" y="1828800"/>
            <a:ext cx="7200900" cy="4800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623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615" y="2900881"/>
            <a:ext cx="472283" cy="224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1519" y="3883223"/>
            <a:ext cx="721825" cy="224433"/>
          </a:xfrm>
          <a:prstGeom prst="rect">
            <a:avLst/>
          </a:prstGeom>
          <a:ln w="12700">
            <a:miter lim="400000"/>
          </a:ln>
        </p:spPr>
      </p:pic>
      <p:pic>
        <p:nvPicPr>
          <p:cNvPr id="625" name="Image" descr="Image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0042" y="4076734"/>
            <a:ext cx="696315" cy="2240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" grpId="0" animBg="1" advAuto="0"/>
      <p:bldP spid="616" grpId="0" animBg="1" advAuto="0"/>
      <p:bldP spid="626" grpId="0" animBg="1" advAuto="0"/>
      <p:bldP spid="618" grpId="0" animBg="1" advAuto="0"/>
      <p:bldP spid="619" grpId="0" animBg="1" advAuto="0"/>
      <p:bldP spid="620" grpId="0" animBg="1" advAuto="0"/>
      <p:bldP spid="621" grpId="0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When Bayesian networks reflect the true causal patterns:</a:t>
            </a:r>
          </a:p>
          <a:p>
            <a:pPr lvl="1"/>
            <a:r>
              <a:rPr lang="en-US" dirty="0"/>
              <a:t>Often simpler (nodes have fewer parents)</a:t>
            </a:r>
          </a:p>
          <a:p>
            <a:pPr lvl="1"/>
            <a:r>
              <a:rPr lang="en-US" dirty="0"/>
              <a:t>Often easier to think about</a:t>
            </a:r>
          </a:p>
          <a:p>
            <a:pPr lvl="1"/>
            <a:r>
              <a:rPr lang="en-US" dirty="0"/>
              <a:t>Often easier to elicit from experts</a:t>
            </a:r>
          </a:p>
          <a:p>
            <a:r>
              <a:rPr lang="en-US" dirty="0"/>
              <a:t>BNs need not actually be causal</a:t>
            </a:r>
          </a:p>
          <a:p>
            <a:pPr lvl="1"/>
            <a:r>
              <a:rPr lang="en-US" dirty="0"/>
              <a:t>Sometimes no causal net exists over the domain (especially if variables are missing), e.g. consider the variables Traffic and </a:t>
            </a:r>
            <a:r>
              <a:rPr lang="en-US" dirty="0" err="1"/>
              <a:t>AirlineDelay</a:t>
            </a:r>
            <a:endParaRPr lang="en-US" dirty="0">
              <a:sym typeface="Calibri"/>
            </a:endParaRPr>
          </a:p>
          <a:p>
            <a:pPr lvl="1"/>
            <a:r>
              <a:rPr lang="en-US" dirty="0"/>
              <a:t>End up with arrows that reflect correlation, not causation</a:t>
            </a:r>
          </a:p>
          <a:p>
            <a:r>
              <a:rPr lang="en-US" dirty="0"/>
              <a:t>What do the arrows really mean?</a:t>
            </a:r>
          </a:p>
          <a:p>
            <a:pPr lvl="1"/>
            <a:r>
              <a:rPr lang="en-US" dirty="0"/>
              <a:t>Topology may happen to encode causal structure; </a:t>
            </a:r>
            <a:r>
              <a:rPr lang="en-US" dirty="0">
                <a:sym typeface="Avenir Next"/>
              </a:rPr>
              <a:t>Topology really encodes conditional independence</a:t>
            </a:r>
          </a:p>
        </p:txBody>
      </p:sp>
      <p:sp>
        <p:nvSpPr>
          <p:cNvPr id="629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/>
              <a:t>Causality?</a:t>
            </a:r>
          </a:p>
        </p:txBody>
      </p:sp>
      <p:pic>
        <p:nvPicPr>
          <p:cNvPr id="631" name="Picture 2" descr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8789" y="5804618"/>
            <a:ext cx="7116320" cy="407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6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0" grpId="0" build="p" animBg="1" advAuto="0"/>
      <p:bldP spid="631" grpId="0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 far: how a Bayesian network encodes a joint distribution</a:t>
            </a:r>
          </a:p>
          <a:p>
            <a:r>
              <a:rPr lang="en-US" dirty="0"/>
              <a:t>Inference: How to answer numerical queries regarding marginal distribution of a variable given observations</a:t>
            </a:r>
          </a:p>
          <a:p>
            <a:r>
              <a:rPr lang="en-US" dirty="0"/>
              <a:t>Learning: How to estimate parameters from data</a:t>
            </a:r>
          </a:p>
          <a:p>
            <a:r>
              <a:rPr lang="en-US" dirty="0"/>
              <a:t>Structure learning: how to learn graphs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94A8C0-7DB3-4394-508E-297D4A004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Bayesian Networks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Rectangle 3"/>
          <p:cNvSpPr txBox="1">
            <a:spLocks noGrp="1"/>
          </p:cNvSpPr>
          <p:nvPr>
            <p:ph idx="1"/>
          </p:nvPr>
        </p:nvSpPr>
        <p:spPr>
          <a:xfrm>
            <a:off x="123245" y="1435211"/>
            <a:ext cx="6349117" cy="4754563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Two problems with using full joint distribution tables as probabilistic models:</a:t>
            </a:r>
          </a:p>
          <a:p>
            <a:pPr lvl="1"/>
            <a:r>
              <a:rPr lang="en-US" dirty="0"/>
              <a:t>Unless there are only a few variables, the joint is WAY too big to represent explicitly</a:t>
            </a:r>
          </a:p>
          <a:p>
            <a:pPr lvl="1"/>
            <a:r>
              <a:rPr lang="en-US" dirty="0"/>
              <a:t>Hard to learn (estimate) anything empirically about more than a few variables at a time</a:t>
            </a:r>
          </a:p>
          <a:p>
            <a:r>
              <a:rPr lang="en-US" dirty="0"/>
              <a:t>Bayesian networks: a technique for describing complex joint distributions (models) using simple, local distributions (conditional probabilities)</a:t>
            </a:r>
          </a:p>
          <a:p>
            <a:pPr lvl="1"/>
            <a:r>
              <a:rPr lang="en-US" dirty="0"/>
              <a:t>More properly called </a:t>
            </a:r>
            <a:r>
              <a:rPr lang="en-US" dirty="0">
                <a:sym typeface="Avenir Next"/>
              </a:rPr>
              <a:t>graphical models</a:t>
            </a:r>
            <a:endParaRPr lang="en-US" dirty="0"/>
          </a:p>
          <a:p>
            <a:pPr lvl="1"/>
            <a:r>
              <a:rPr lang="en-US" dirty="0"/>
              <a:t>Describe how variables locally interact; Local interactions chain together to give global, indirect interactions</a:t>
            </a:r>
          </a:p>
        </p:txBody>
      </p:sp>
      <p:sp>
        <p:nvSpPr>
          <p:cNvPr id="405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Representing Probabilistic Dependency</a:t>
            </a:r>
          </a:p>
        </p:txBody>
      </p:sp>
      <p:pic>
        <p:nvPicPr>
          <p:cNvPr id="407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3137" y="3725740"/>
            <a:ext cx="2886499" cy="2103560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6236" y="1862350"/>
            <a:ext cx="2808741" cy="12699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6" grpId="0" build="p" animBg="1" advAuto="0"/>
      <p:bldP spid="407" grpId="0" animBg="1" advAuto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Obvious problems:…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Obvious problems:</a:t>
            </a:r>
          </a:p>
          <a:p>
            <a:pPr lvl="1"/>
            <a:r>
              <a:rPr lang="en-US"/>
              <a:t>Worst-case time complexity O(dn) </a:t>
            </a:r>
          </a:p>
          <a:p>
            <a:pPr lvl="1"/>
            <a:r>
              <a:rPr lang="en-US"/>
              <a:t>Space complexity O(dn) to store the joint distribution</a:t>
            </a:r>
          </a:p>
          <a:p>
            <a:pPr lvl="1"/>
            <a:r>
              <a:rPr lang="en-US"/>
              <a:t>Sample complexity (need many examples to estimate probabilities for full joint)</a:t>
            </a:r>
          </a:p>
          <a:p>
            <a:r>
              <a:rPr lang="en-US"/>
              <a:t>Need new way of specifying the joint distribution!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5AAEE60-37F4-8B05-9647-7427373FB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</p:spTree>
    <p:extLst>
      <p:ext uri="{BB962C8B-B14F-4D97-AF65-F5344CB8AC3E}">
        <p14:creationId xmlns:p14="http://schemas.microsoft.com/office/powerpoint/2010/main" val="31264193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26302" indent="-226302" defTabSz="272415">
              <a:spcBef>
                <a:spcPts val="1275"/>
              </a:spcBef>
              <a:defRPr sz="4224"/>
            </a:pPr>
            <a:r>
              <a:t>Definition of Bayes net given the graph,:</a:t>
            </a:r>
            <a:br/>
            <a:br/>
            <a:endParaRPr sz="1056">
              <a:solidFill>
                <a:srgbClr val="000000"/>
              </a:solidFill>
            </a:endParaRPr>
          </a:p>
          <a:p>
            <a:pPr marL="226302" indent="-226302" defTabSz="272415">
              <a:spcBef>
                <a:spcPts val="1275"/>
              </a:spcBef>
              <a:defRPr sz="4224"/>
            </a:pPr>
            <a:r>
              <a:t>This assumes that a node is conditionally independent of other ancestors given its parents </a:t>
            </a:r>
          </a:p>
          <a:p>
            <a:pPr marL="226302" indent="-226302" defTabSz="272415">
              <a:spcBef>
                <a:spcPts val="1275"/>
              </a:spcBef>
              <a:defRPr sz="4224"/>
            </a:pPr>
            <a:r>
              <a:t>Often additional conditional independences, which can be read off the graph</a:t>
            </a:r>
            <a:endParaRPr sz="792">
              <a:solidFill>
                <a:srgbClr val="000000"/>
              </a:solidFill>
            </a:endParaRPr>
          </a:p>
          <a:p>
            <a:pPr marL="226302" indent="-226302" defTabSz="272415">
              <a:spcBef>
                <a:spcPts val="1275"/>
              </a:spcBef>
              <a:defRPr sz="4224"/>
            </a:pPr>
            <a:r>
              <a:t>Important for modeling: understand assumptions made when choosing a Bayes net graphical structure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5DEA64E-DA57-6EB2-7E5C-0811BA9B52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Nets: Assumptions</a:t>
            </a:r>
          </a:p>
        </p:txBody>
      </p:sp>
      <p:pic>
        <p:nvPicPr>
          <p:cNvPr id="348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68592" y="1859113"/>
            <a:ext cx="6648187" cy="414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/>
            <a:r>
              <a:rPr lang="en-US" dirty="0"/>
              <a:t>Consider this chain shaped Bayesian Network</a:t>
            </a:r>
            <a:r>
              <a:rPr dirty="0"/>
              <a:t>:</a:t>
            </a:r>
          </a:p>
          <a:p>
            <a:pPr marL="257162" indent="-257162"/>
            <a:endParaRPr dirty="0"/>
          </a:p>
          <a:p>
            <a:pPr marL="257162" indent="-257162"/>
            <a:endParaRPr dirty="0"/>
          </a:p>
          <a:p>
            <a:pPr marL="257162" indent="-257162"/>
            <a:endParaRPr dirty="0"/>
          </a:p>
          <a:p>
            <a:pPr marL="257162" indent="-257162"/>
            <a:r>
              <a:rPr lang="en-US" dirty="0"/>
              <a:t>What</a:t>
            </a:r>
            <a:r>
              <a:rPr dirty="0"/>
              <a:t> conditional independence</a:t>
            </a:r>
            <a:r>
              <a:rPr lang="en-US" dirty="0"/>
              <a:t> structures do we have</a:t>
            </a:r>
            <a:r>
              <a:rPr dirty="0"/>
              <a:t>?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2AF078D-7D16-69EB-37DB-282B7749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368" name="Group 1"/>
          <p:cNvGrpSpPr/>
          <p:nvPr/>
        </p:nvGrpSpPr>
        <p:grpSpPr>
          <a:xfrm>
            <a:off x="2450306" y="3198005"/>
            <a:ext cx="4243388" cy="628650"/>
            <a:chOff x="0" y="0"/>
            <a:chExt cx="11315700" cy="1676400"/>
          </a:xfrm>
        </p:grpSpPr>
        <p:grpSp>
          <p:nvGrpSpPr>
            <p:cNvPr id="355" name="Oval 4"/>
            <p:cNvGrpSpPr/>
            <p:nvPr/>
          </p:nvGrpSpPr>
          <p:grpSpPr>
            <a:xfrm>
              <a:off x="-1" y="0"/>
              <a:ext cx="1676401" cy="1676400"/>
              <a:chOff x="0" y="0"/>
              <a:chExt cx="1676400" cy="1676400"/>
            </a:xfrm>
          </p:grpSpPr>
          <p:sp>
            <p:nvSpPr>
              <p:cNvPr id="353" name="Circle"/>
              <p:cNvSpPr/>
              <p:nvPr/>
            </p:nvSpPr>
            <p:spPr>
              <a:xfrm>
                <a:off x="0" y="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354" name="X"/>
              <p:cNvSpPr txBox="1"/>
              <p:nvPr/>
            </p:nvSpPr>
            <p:spPr>
              <a:xfrm>
                <a:off x="559917" y="314981"/>
                <a:ext cx="556563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X</a:t>
                </a:r>
              </a:p>
            </p:txBody>
          </p:sp>
        </p:grpSp>
        <p:grpSp>
          <p:nvGrpSpPr>
            <p:cNvPr id="358" name="Oval 5"/>
            <p:cNvGrpSpPr/>
            <p:nvPr/>
          </p:nvGrpSpPr>
          <p:grpSpPr>
            <a:xfrm>
              <a:off x="3352800" y="0"/>
              <a:ext cx="1676400" cy="1676400"/>
              <a:chOff x="0" y="0"/>
              <a:chExt cx="1676400" cy="1676400"/>
            </a:xfrm>
          </p:grpSpPr>
          <p:sp>
            <p:nvSpPr>
              <p:cNvPr id="356" name="Circle"/>
              <p:cNvSpPr/>
              <p:nvPr/>
            </p:nvSpPr>
            <p:spPr>
              <a:xfrm>
                <a:off x="0" y="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357" name="Y"/>
              <p:cNvSpPr txBox="1"/>
              <p:nvPr/>
            </p:nvSpPr>
            <p:spPr>
              <a:xfrm>
                <a:off x="570603" y="314981"/>
                <a:ext cx="535192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Y</a:t>
                </a:r>
              </a:p>
            </p:txBody>
          </p:sp>
        </p:grpSp>
        <p:grpSp>
          <p:nvGrpSpPr>
            <p:cNvPr id="361" name="Oval 6"/>
            <p:cNvGrpSpPr/>
            <p:nvPr/>
          </p:nvGrpSpPr>
          <p:grpSpPr>
            <a:xfrm>
              <a:off x="6496050" y="0"/>
              <a:ext cx="1676400" cy="1676400"/>
              <a:chOff x="0" y="0"/>
              <a:chExt cx="1676400" cy="1676400"/>
            </a:xfrm>
          </p:grpSpPr>
          <p:sp>
            <p:nvSpPr>
              <p:cNvPr id="359" name="Circle"/>
              <p:cNvSpPr/>
              <p:nvPr/>
            </p:nvSpPr>
            <p:spPr>
              <a:xfrm>
                <a:off x="0" y="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360" name="Z"/>
              <p:cNvSpPr txBox="1"/>
              <p:nvPr/>
            </p:nvSpPr>
            <p:spPr>
              <a:xfrm>
                <a:off x="577019" y="314981"/>
                <a:ext cx="522365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Z</a:t>
                </a:r>
              </a:p>
            </p:txBody>
          </p:sp>
        </p:grpSp>
        <p:sp>
          <p:nvSpPr>
            <p:cNvPr id="362" name="AutoShape 7"/>
            <p:cNvSpPr/>
            <p:nvPr/>
          </p:nvSpPr>
          <p:spPr>
            <a:xfrm>
              <a:off x="1715691" y="838200"/>
              <a:ext cx="1597820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363" name="AutoShape 8"/>
            <p:cNvSpPr/>
            <p:nvPr/>
          </p:nvSpPr>
          <p:spPr>
            <a:xfrm>
              <a:off x="5068492" y="838200"/>
              <a:ext cx="1388269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grpSp>
          <p:nvGrpSpPr>
            <p:cNvPr id="366" name="Oval 9"/>
            <p:cNvGrpSpPr/>
            <p:nvPr/>
          </p:nvGrpSpPr>
          <p:grpSpPr>
            <a:xfrm>
              <a:off x="9639300" y="0"/>
              <a:ext cx="1676400" cy="1676400"/>
              <a:chOff x="0" y="0"/>
              <a:chExt cx="1676400" cy="1676400"/>
            </a:xfrm>
          </p:grpSpPr>
          <p:sp>
            <p:nvSpPr>
              <p:cNvPr id="364" name="Circle"/>
              <p:cNvSpPr/>
              <p:nvPr/>
            </p:nvSpPr>
            <p:spPr>
              <a:xfrm>
                <a:off x="0" y="0"/>
                <a:ext cx="1676400" cy="16764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365" name="W"/>
              <p:cNvSpPr txBox="1"/>
              <p:nvPr/>
            </p:nvSpPr>
            <p:spPr>
              <a:xfrm>
                <a:off x="427405" y="314981"/>
                <a:ext cx="821595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W</a:t>
                </a:r>
              </a:p>
            </p:txBody>
          </p:sp>
        </p:grpSp>
        <p:sp>
          <p:nvSpPr>
            <p:cNvPr id="367" name="AutoShape 8"/>
            <p:cNvSpPr/>
            <p:nvPr/>
          </p:nvSpPr>
          <p:spPr>
            <a:xfrm>
              <a:off x="8211742" y="838200"/>
              <a:ext cx="1388269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Important question about a BN:</a:t>
            </a: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Are two nodes independent given certain evidence?</a:t>
            </a:r>
            <a:endParaRPr dirty="0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If yes, can prove using algebra (tedious in general). If no, can prove with a counter example</a:t>
            </a:r>
            <a:endParaRPr dirty="0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Example:</a:t>
            </a:r>
            <a:br>
              <a:rPr dirty="0"/>
            </a:br>
            <a:br>
              <a:rPr dirty="0"/>
            </a:br>
            <a:br>
              <a:rPr dirty="0"/>
            </a:br>
            <a:endParaRPr dirty="0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Question: are X and Z necessarily independent?</a:t>
            </a:r>
            <a:endParaRPr dirty="0">
              <a:solidFill>
                <a:srgbClr val="000000"/>
              </a:solidFill>
            </a:endParaRPr>
          </a:p>
          <a:p>
            <a:pPr marL="520722" lvl="2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Answer: no.  Example: low pressure causes rain, which causes traffic.</a:t>
            </a:r>
            <a:endParaRPr sz="1278" dirty="0">
              <a:solidFill>
                <a:srgbClr val="000000"/>
              </a:solidFill>
            </a:endParaRPr>
          </a:p>
          <a:p>
            <a:pPr marL="520722" lvl="2" indent="-182585" defTabSz="219789">
              <a:lnSpc>
                <a:spcPct val="90000"/>
              </a:lnSpc>
              <a:spcBef>
                <a:spcPts val="1013"/>
              </a:spcBef>
              <a:defRPr sz="3975"/>
            </a:pPr>
            <a:r>
              <a:rPr dirty="0"/>
              <a:t>X can influence Z, Z can influence X (via Y)</a:t>
            </a:r>
          </a:p>
        </p:txBody>
      </p:sp>
      <p:sp>
        <p:nvSpPr>
          <p:cNvPr id="370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Independence in a BN</a:t>
            </a:r>
          </a:p>
        </p:txBody>
      </p:sp>
      <p:grpSp>
        <p:nvGrpSpPr>
          <p:cNvPr id="374" name="Oval 4"/>
          <p:cNvGrpSpPr/>
          <p:nvPr/>
        </p:nvGrpSpPr>
        <p:grpSpPr>
          <a:xfrm>
            <a:off x="3371850" y="3495675"/>
            <a:ext cx="457200" cy="457200"/>
            <a:chOff x="0" y="0"/>
            <a:chExt cx="1219200" cy="1219200"/>
          </a:xfrm>
        </p:grpSpPr>
        <p:sp>
          <p:nvSpPr>
            <p:cNvPr id="372" name="Circle"/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373" name="X"/>
            <p:cNvSpPr txBox="1"/>
            <p:nvPr/>
          </p:nvSpPr>
          <p:spPr>
            <a:xfrm>
              <a:off x="331317" y="86381"/>
              <a:ext cx="556563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X</a:t>
              </a:r>
            </a:p>
          </p:txBody>
        </p:sp>
      </p:grpSp>
      <p:grpSp>
        <p:nvGrpSpPr>
          <p:cNvPr id="377" name="Oval 5"/>
          <p:cNvGrpSpPr/>
          <p:nvPr/>
        </p:nvGrpSpPr>
        <p:grpSpPr>
          <a:xfrm>
            <a:off x="4286250" y="3495675"/>
            <a:ext cx="457200" cy="457200"/>
            <a:chOff x="0" y="0"/>
            <a:chExt cx="1219200" cy="1219200"/>
          </a:xfrm>
        </p:grpSpPr>
        <p:sp>
          <p:nvSpPr>
            <p:cNvPr id="375" name="Circle"/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376" name="Y"/>
            <p:cNvSpPr txBox="1"/>
            <p:nvPr/>
          </p:nvSpPr>
          <p:spPr>
            <a:xfrm>
              <a:off x="342003" y="863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Y</a:t>
              </a:r>
            </a:p>
          </p:txBody>
        </p:sp>
      </p:grpSp>
      <p:grpSp>
        <p:nvGrpSpPr>
          <p:cNvPr id="380" name="Oval 6"/>
          <p:cNvGrpSpPr/>
          <p:nvPr/>
        </p:nvGrpSpPr>
        <p:grpSpPr>
          <a:xfrm>
            <a:off x="5143500" y="3495675"/>
            <a:ext cx="457200" cy="457200"/>
            <a:chOff x="0" y="0"/>
            <a:chExt cx="1219200" cy="1219200"/>
          </a:xfrm>
        </p:grpSpPr>
        <p:sp>
          <p:nvSpPr>
            <p:cNvPr id="378" name="Circle"/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379" name="Z"/>
            <p:cNvSpPr txBox="1"/>
            <p:nvPr/>
          </p:nvSpPr>
          <p:spPr>
            <a:xfrm>
              <a:off x="348419" y="86381"/>
              <a:ext cx="522365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Z</a:t>
              </a:r>
            </a:p>
          </p:txBody>
        </p:sp>
      </p:grpSp>
      <p:sp>
        <p:nvSpPr>
          <p:cNvPr id="383" name="AutoShape 7"/>
          <p:cNvSpPr/>
          <p:nvPr/>
        </p:nvSpPr>
        <p:spPr>
          <a:xfrm>
            <a:off x="3838575" y="3724275"/>
            <a:ext cx="43815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384" name="AutoShape 8"/>
          <p:cNvSpPr/>
          <p:nvPr/>
        </p:nvSpPr>
        <p:spPr>
          <a:xfrm>
            <a:off x="4752975" y="3724275"/>
            <a:ext cx="3810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 build="p" bldLvl="5" animBg="1" advAuto="0"/>
      <p:bldP spid="374" grpId="0" animBg="1" advAuto="0"/>
      <p:bldP spid="377" grpId="0" animBg="1" advAuto="0"/>
      <p:bldP spid="380" grpId="0" animBg="1" advAuto="0"/>
      <p:bldP spid="383" grpId="0" animBg="1" advAuto="0"/>
      <p:bldP spid="384" grpId="0" animBg="1" advAuto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0FCE06-ECAA-B2E2-219F-76988E967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D-separation: a condition / algorithm for answering queries about independence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50C3728-091D-F180-F8F9-66278DF3A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Determining conditional independence via D-separation</a:t>
            </a:r>
          </a:p>
        </p:txBody>
      </p:sp>
      <p:pic>
        <p:nvPicPr>
          <p:cNvPr id="387" name="Picture 2" descr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7318" y="3686729"/>
            <a:ext cx="4009363" cy="2960237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" name="Oval 4">
            <a:extLst>
              <a:ext uri="{FF2B5EF4-FFF2-40B4-BE49-F238E27FC236}">
                <a16:creationId xmlns:a16="http://schemas.microsoft.com/office/drawing/2014/main" id="{B7D4D73E-76D7-C472-60E5-29A34A79B85A}"/>
              </a:ext>
            </a:extLst>
          </p:cNvPr>
          <p:cNvGrpSpPr/>
          <p:nvPr/>
        </p:nvGrpSpPr>
        <p:grpSpPr>
          <a:xfrm>
            <a:off x="3284385" y="2708726"/>
            <a:ext cx="457200" cy="457200"/>
            <a:chOff x="0" y="0"/>
            <a:chExt cx="1219200" cy="1219200"/>
          </a:xfrm>
        </p:grpSpPr>
        <p:sp>
          <p:nvSpPr>
            <p:cNvPr id="6" name="Circle">
              <a:extLst>
                <a:ext uri="{FF2B5EF4-FFF2-40B4-BE49-F238E27FC236}">
                  <a16:creationId xmlns:a16="http://schemas.microsoft.com/office/drawing/2014/main" id="{76050F86-705D-62F5-E124-94611C569DD1}"/>
                </a:ext>
              </a:extLst>
            </p:cNvPr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7" name="X">
              <a:extLst>
                <a:ext uri="{FF2B5EF4-FFF2-40B4-BE49-F238E27FC236}">
                  <a16:creationId xmlns:a16="http://schemas.microsoft.com/office/drawing/2014/main" id="{06184F19-D989-0D5E-AF11-2B3E47B10A48}"/>
                </a:ext>
              </a:extLst>
            </p:cNvPr>
            <p:cNvSpPr txBox="1"/>
            <p:nvPr/>
          </p:nvSpPr>
          <p:spPr>
            <a:xfrm>
              <a:off x="331317" y="86381"/>
              <a:ext cx="556563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X</a:t>
              </a:r>
            </a:p>
          </p:txBody>
        </p:sp>
      </p:grpSp>
      <p:grpSp>
        <p:nvGrpSpPr>
          <p:cNvPr id="8" name="Oval 5">
            <a:extLst>
              <a:ext uri="{FF2B5EF4-FFF2-40B4-BE49-F238E27FC236}">
                <a16:creationId xmlns:a16="http://schemas.microsoft.com/office/drawing/2014/main" id="{E40CCF2C-3309-07E6-ACA7-0BA652A9BF9A}"/>
              </a:ext>
            </a:extLst>
          </p:cNvPr>
          <p:cNvGrpSpPr/>
          <p:nvPr/>
        </p:nvGrpSpPr>
        <p:grpSpPr>
          <a:xfrm>
            <a:off x="4198785" y="2708726"/>
            <a:ext cx="457200" cy="457200"/>
            <a:chOff x="0" y="0"/>
            <a:chExt cx="1219200" cy="1219200"/>
          </a:xfrm>
        </p:grpSpPr>
        <p:sp>
          <p:nvSpPr>
            <p:cNvPr id="9" name="Circle">
              <a:extLst>
                <a:ext uri="{FF2B5EF4-FFF2-40B4-BE49-F238E27FC236}">
                  <a16:creationId xmlns:a16="http://schemas.microsoft.com/office/drawing/2014/main" id="{9A055B11-78BC-CD2D-B06A-0C9BA6B6D5AA}"/>
                </a:ext>
              </a:extLst>
            </p:cNvPr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10" name="Y">
              <a:extLst>
                <a:ext uri="{FF2B5EF4-FFF2-40B4-BE49-F238E27FC236}">
                  <a16:creationId xmlns:a16="http://schemas.microsoft.com/office/drawing/2014/main" id="{F2DEFC08-548C-E958-4BEC-31AC9EB9A61C}"/>
                </a:ext>
              </a:extLst>
            </p:cNvPr>
            <p:cNvSpPr txBox="1"/>
            <p:nvPr/>
          </p:nvSpPr>
          <p:spPr>
            <a:xfrm>
              <a:off x="342003" y="863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Y</a:t>
              </a:r>
            </a:p>
          </p:txBody>
        </p:sp>
      </p:grpSp>
      <p:grpSp>
        <p:nvGrpSpPr>
          <p:cNvPr id="11" name="Oval 6">
            <a:extLst>
              <a:ext uri="{FF2B5EF4-FFF2-40B4-BE49-F238E27FC236}">
                <a16:creationId xmlns:a16="http://schemas.microsoft.com/office/drawing/2014/main" id="{80AE560C-EA53-4E7D-6457-086FEEC89402}"/>
              </a:ext>
            </a:extLst>
          </p:cNvPr>
          <p:cNvGrpSpPr/>
          <p:nvPr/>
        </p:nvGrpSpPr>
        <p:grpSpPr>
          <a:xfrm>
            <a:off x="5056035" y="2708726"/>
            <a:ext cx="457200" cy="457200"/>
            <a:chOff x="0" y="0"/>
            <a:chExt cx="1219200" cy="1219200"/>
          </a:xfrm>
        </p:grpSpPr>
        <p:sp>
          <p:nvSpPr>
            <p:cNvPr id="12" name="Circle">
              <a:extLst>
                <a:ext uri="{FF2B5EF4-FFF2-40B4-BE49-F238E27FC236}">
                  <a16:creationId xmlns:a16="http://schemas.microsoft.com/office/drawing/2014/main" id="{B14B8F17-198D-0D52-D70D-1E460DB4A221}"/>
                </a:ext>
              </a:extLst>
            </p:cNvPr>
            <p:cNvSpPr/>
            <p:nvPr/>
          </p:nvSpPr>
          <p:spPr>
            <a:xfrm>
              <a:off x="0" y="0"/>
              <a:ext cx="1219200" cy="12192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13" name="Z">
              <a:extLst>
                <a:ext uri="{FF2B5EF4-FFF2-40B4-BE49-F238E27FC236}">
                  <a16:creationId xmlns:a16="http://schemas.microsoft.com/office/drawing/2014/main" id="{900C331C-1BE3-BEFF-402C-9339E68F496E}"/>
                </a:ext>
              </a:extLst>
            </p:cNvPr>
            <p:cNvSpPr txBox="1"/>
            <p:nvPr/>
          </p:nvSpPr>
          <p:spPr>
            <a:xfrm>
              <a:off x="348419" y="86381"/>
              <a:ext cx="522365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Z</a:t>
              </a:r>
            </a:p>
          </p:txBody>
        </p:sp>
      </p:grpSp>
      <p:sp>
        <p:nvSpPr>
          <p:cNvPr id="14" name="AutoShape 7">
            <a:extLst>
              <a:ext uri="{FF2B5EF4-FFF2-40B4-BE49-F238E27FC236}">
                <a16:creationId xmlns:a16="http://schemas.microsoft.com/office/drawing/2014/main" id="{5654CA3D-30E9-E406-A3C2-6C44CD9135B1}"/>
              </a:ext>
            </a:extLst>
          </p:cNvPr>
          <p:cNvSpPr/>
          <p:nvPr/>
        </p:nvSpPr>
        <p:spPr>
          <a:xfrm>
            <a:off x="3751110" y="2937326"/>
            <a:ext cx="43815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200" y="0"/>
                  <a:pt x="14400" y="0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15" name="AutoShape 8">
            <a:extLst>
              <a:ext uri="{FF2B5EF4-FFF2-40B4-BE49-F238E27FC236}">
                <a16:creationId xmlns:a16="http://schemas.microsoft.com/office/drawing/2014/main" id="{5A868609-9F24-9FEC-2F57-DCE18FFE6F77}"/>
              </a:ext>
            </a:extLst>
          </p:cNvPr>
          <p:cNvSpPr/>
          <p:nvPr/>
        </p:nvSpPr>
        <p:spPr>
          <a:xfrm>
            <a:off x="4665510" y="2937326"/>
            <a:ext cx="381000" cy="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extrusionOk="0">
                <a:moveTo>
                  <a:pt x="0" y="0"/>
                </a:moveTo>
                <a:cubicBezTo>
                  <a:pt x="7200" y="0"/>
                  <a:pt x="14400" y="0"/>
                  <a:pt x="21600" y="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8" grpId="0" animBg="1" advAuto="0"/>
      <p:bldP spid="11" grpId="0" animBg="1" advAuto="0"/>
      <p:bldP spid="14" grpId="0" animBg="1" advAuto="0"/>
      <p:bldP spid="15" grpId="0" animBg="1" advAuto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>
              <a:lnSpc>
                <a:spcPct val="80000"/>
              </a:lnSpc>
              <a:defRPr sz="4200"/>
            </a:pPr>
            <a:r>
              <a:t>This configuration is a “causal chain”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71C1B1-1032-8210-8F41-B44150F42D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Chains</a:t>
            </a:r>
          </a:p>
        </p:txBody>
      </p:sp>
      <p:pic>
        <p:nvPicPr>
          <p:cNvPr id="394" name="Picture 9" descr="Picture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03" y="5210175"/>
            <a:ext cx="3251597" cy="234553"/>
          </a:xfrm>
          <a:prstGeom prst="rect">
            <a:avLst/>
          </a:prstGeom>
          <a:ln w="12700">
            <a:miter lim="400000"/>
          </a:ln>
        </p:spPr>
      </p:pic>
      <p:sp>
        <p:nvSpPr>
          <p:cNvPr id="395" name="Text Box 14"/>
          <p:cNvSpPr txBox="1"/>
          <p:nvPr/>
        </p:nvSpPr>
        <p:spPr>
          <a:xfrm>
            <a:off x="571500" y="4676001"/>
            <a:ext cx="41148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X: Low pressure          Y: Rain                          Z: Traffic</a:t>
            </a:r>
          </a:p>
        </p:txBody>
      </p:sp>
      <p:pic>
        <p:nvPicPr>
          <p:cNvPr id="396" name="Picture 1" descr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90" y="2781300"/>
            <a:ext cx="4170860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Rectangle 3"/>
          <p:cNvSpPr txBox="1"/>
          <p:nvPr/>
        </p:nvSpPr>
        <p:spPr>
          <a:xfrm>
            <a:off x="4638275" y="2328862"/>
            <a:ext cx="4341347" cy="41524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38125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Guaranteed X independent of Z ?   </a:t>
            </a:r>
            <a:r>
              <a:rPr sz="2000"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No</a:t>
            </a:r>
            <a:br>
              <a:rPr sz="2000"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</a:br>
            <a:endParaRPr sz="2000" b="1" dirty="0">
              <a:solidFill>
                <a:schemeClr val="accent5">
                  <a:hueOff val="-234537"/>
                  <a:satOff val="-1108"/>
                  <a:lumOff val="-14796"/>
                </a:schemeClr>
              </a:solidFill>
              <a:latin typeface="Avenir Next"/>
              <a:ea typeface="Avenir Next"/>
              <a:cs typeface="Avenir Next"/>
              <a:sym typeface="Avenir Next"/>
            </a:endParaRPr>
          </a:p>
          <a:p>
            <a:pPr marL="476250" lvl="1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One example set of CPTs for which X is not independent of Z is sufficient to show this independence is not guaranteed</a:t>
            </a:r>
            <a:br>
              <a:rPr sz="2000" dirty="0"/>
            </a:br>
            <a:endParaRPr sz="2000" dirty="0"/>
          </a:p>
          <a:p>
            <a:pPr marL="476250" lvl="1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Example:</a:t>
            </a:r>
          </a:p>
          <a:p>
            <a:pPr marL="714375" lvl="2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Low pressure causes rain causes traffic, high pressure causes no rain causes no traffic</a:t>
            </a:r>
          </a:p>
          <a:p>
            <a:pPr marL="714375" lvl="2" indent="-238125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2000" dirty="0"/>
              <a:t>In numbers:</a:t>
            </a:r>
            <a:br>
              <a:rPr sz="2000" dirty="0"/>
            </a:br>
            <a:r>
              <a:rPr sz="2000" dirty="0"/>
              <a:t>P( +y | +x ) = 1, P( -y | - x ) = 1,</a:t>
            </a:r>
            <a:br>
              <a:rPr sz="2000" dirty="0"/>
            </a:br>
            <a:r>
              <a:rPr sz="2000" dirty="0"/>
              <a:t>P( +z | +y ) = 1, P( -z | -y ) = 1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9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9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9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9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7" grpId="0" build="p" bldLvl="5" animBg="1" advAuto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>
              <a:lnSpc>
                <a:spcPct val="80000"/>
              </a:lnSpc>
              <a:defRPr sz="4200"/>
            </a:pPr>
            <a:r>
              <a:t>This configuration is a “causal chain”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F7DA30-25C0-8CAE-6EA8-9FC0C7883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Chains</a:t>
            </a:r>
          </a:p>
        </p:txBody>
      </p:sp>
      <p:sp>
        <p:nvSpPr>
          <p:cNvPr id="401" name="Text Box 14"/>
          <p:cNvSpPr txBox="1"/>
          <p:nvPr/>
        </p:nvSpPr>
        <p:spPr>
          <a:xfrm>
            <a:off x="571500" y="4676001"/>
            <a:ext cx="41148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X: Low pressure          Y: Rain                          Z: Traffic</a:t>
            </a:r>
          </a:p>
        </p:txBody>
      </p:sp>
      <p:pic>
        <p:nvPicPr>
          <p:cNvPr id="402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3990" y="2781300"/>
            <a:ext cx="4170860" cy="1828800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Rectangle 3"/>
          <p:cNvSpPr txBox="1"/>
          <p:nvPr/>
        </p:nvSpPr>
        <p:spPr>
          <a:xfrm>
            <a:off x="4650581" y="2328862"/>
            <a:ext cx="4457700" cy="26460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38125" indent="-238125" defTabSz="685800">
              <a:lnSpc>
                <a:spcPct val="8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Guaranteed X independent of Z given Y?</a:t>
            </a: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endParaRPr sz="1575"/>
          </a:p>
          <a:p>
            <a:pPr marL="476250" lvl="1" indent="-238125" defTabSz="685800">
              <a:lnSpc>
                <a:spcPct val="8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Evidence along the chain “blocks” the influence</a:t>
            </a:r>
          </a:p>
        </p:txBody>
      </p:sp>
      <p:pic>
        <p:nvPicPr>
          <p:cNvPr id="404" name="Picture 10" descr="Picture 1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950" y="2819400"/>
            <a:ext cx="2271713" cy="546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5" name="Picture 11" descr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650" y="3619500"/>
            <a:ext cx="2238375" cy="55721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4476750"/>
            <a:ext cx="957263" cy="233363"/>
          </a:xfrm>
          <a:prstGeom prst="rect">
            <a:avLst/>
          </a:prstGeom>
          <a:ln w="12700">
            <a:miter lim="400000"/>
          </a:ln>
        </p:spPr>
      </p:pic>
      <p:sp>
        <p:nvSpPr>
          <p:cNvPr id="407" name="Text Box 13"/>
          <p:cNvSpPr txBox="1"/>
          <p:nvPr/>
        </p:nvSpPr>
        <p:spPr>
          <a:xfrm>
            <a:off x="7694261" y="4425791"/>
            <a:ext cx="114300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Yes!</a:t>
            </a:r>
          </a:p>
        </p:txBody>
      </p:sp>
      <p:pic>
        <p:nvPicPr>
          <p:cNvPr id="408" name="Picture 9" descr="Picture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8903" y="5210175"/>
            <a:ext cx="3251597" cy="23455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" grpId="0" build="p" bldLvl="5" animBg="1" advAuto="0"/>
      <p:bldP spid="404" grpId="0" animBg="1" advAuto="0"/>
      <p:bldP spid="405" grpId="0" animBg="1" advAuto="0"/>
      <p:bldP spid="406" grpId="0" animBg="1" advAuto="0"/>
      <p:bldP spid="407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>
              <a:lnSpc>
                <a:spcPct val="80000"/>
              </a:lnSpc>
              <a:defRPr sz="4200"/>
            </a:pPr>
            <a:r>
              <a:t>This configuration is a “common cause”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13469-193A-C446-0A8B-5F21C0914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Cause</a:t>
            </a:r>
          </a:p>
        </p:txBody>
      </p:sp>
      <p:pic>
        <p:nvPicPr>
          <p:cNvPr id="412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36" y="5543208"/>
            <a:ext cx="3240462" cy="233848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Rectangle 3"/>
          <p:cNvSpPr txBox="1"/>
          <p:nvPr/>
        </p:nvSpPr>
        <p:spPr>
          <a:xfrm>
            <a:off x="4629150" y="2266950"/>
            <a:ext cx="4358208" cy="285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08359" indent="-208359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Guaranteed X independent of Z?   </a:t>
            </a:r>
            <a:r>
              <a:rPr sz="1575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No</a:t>
            </a:r>
            <a:br>
              <a:rPr sz="1575"/>
            </a:br>
            <a:endParaRPr sz="1575"/>
          </a:p>
          <a:p>
            <a:pPr marL="446484" lvl="1" indent="-208359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One example set of CPTs for which X is not independent of Z is sufficient to show this independence is not guaranteed</a:t>
            </a:r>
            <a:br>
              <a:rPr sz="1575"/>
            </a:br>
            <a:endParaRPr sz="1575"/>
          </a:p>
          <a:p>
            <a:pPr marL="446484" lvl="1" indent="-208359" defTabSz="685800">
              <a:lnSpc>
                <a:spcPct val="90000"/>
              </a:lnSpc>
              <a:spcBef>
                <a:spcPts val="338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Example:</a:t>
            </a:r>
          </a:p>
          <a:p>
            <a:pPr marL="684609" lvl="2" indent="-208359" defTabSz="685800">
              <a:lnSpc>
                <a:spcPct val="90000"/>
              </a:lnSpc>
              <a:spcBef>
                <a:spcPts val="338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Project due causes both forums busy and lab full </a:t>
            </a:r>
          </a:p>
          <a:p>
            <a:pPr marL="684609" lvl="2" indent="-208359" defTabSz="685800">
              <a:lnSpc>
                <a:spcPct val="90000"/>
              </a:lnSpc>
              <a:spcBef>
                <a:spcPts val="338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In numbers:</a:t>
            </a:r>
            <a:br>
              <a:rPr sz="1575"/>
            </a:br>
            <a:r>
              <a:rPr sz="1575"/>
              <a:t>P( +x | +y ) = 1, P( -x | -y ) = 1,</a:t>
            </a:r>
            <a:br>
              <a:rPr sz="1575"/>
            </a:br>
            <a:r>
              <a:rPr sz="1575"/>
              <a:t>P( +z | +y ) = 1, P( -z | -y ) = 1</a:t>
            </a:r>
          </a:p>
        </p:txBody>
      </p:sp>
      <p:pic>
        <p:nvPicPr>
          <p:cNvPr id="414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97" y="2724150"/>
            <a:ext cx="2276340" cy="2737709"/>
          </a:xfrm>
          <a:prstGeom prst="rect">
            <a:avLst/>
          </a:prstGeom>
          <a:ln w="12700">
            <a:miter lim="400000"/>
          </a:ln>
        </p:spPr>
      </p:pic>
      <p:sp>
        <p:nvSpPr>
          <p:cNvPr id="415" name="Text Box 13"/>
          <p:cNvSpPr txBox="1"/>
          <p:nvPr/>
        </p:nvSpPr>
        <p:spPr>
          <a:xfrm>
            <a:off x="1075812" y="2744797"/>
            <a:ext cx="914400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Y: Project due</a:t>
            </a:r>
          </a:p>
        </p:txBody>
      </p:sp>
      <p:sp>
        <p:nvSpPr>
          <p:cNvPr id="416" name="Text Box 13"/>
          <p:cNvSpPr txBox="1"/>
          <p:nvPr/>
        </p:nvSpPr>
        <p:spPr>
          <a:xfrm>
            <a:off x="239665" y="4806974"/>
            <a:ext cx="971550" cy="761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X: Forums busy</a:t>
            </a:r>
          </a:p>
        </p:txBody>
      </p:sp>
      <p:sp>
        <p:nvSpPr>
          <p:cNvPr id="417" name="Text Box 13"/>
          <p:cNvSpPr txBox="1"/>
          <p:nvPr/>
        </p:nvSpPr>
        <p:spPr>
          <a:xfrm>
            <a:off x="3511469" y="4918892"/>
            <a:ext cx="108585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Z: Lab full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3" grpId="0" build="p" bldLvl="5" animBg="1" advAuto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pPr marL="257162" indent="-257162">
              <a:lnSpc>
                <a:spcPct val="80000"/>
              </a:lnSpc>
              <a:defRPr sz="4200"/>
            </a:pPr>
            <a:r>
              <a:t>This configuration is a “common cause”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C95530-E213-5AA0-D2C7-B47709D3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Cause</a:t>
            </a:r>
          </a:p>
        </p:txBody>
      </p:sp>
      <p:pic>
        <p:nvPicPr>
          <p:cNvPr id="421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1236" y="5543208"/>
            <a:ext cx="3240462" cy="23384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3297" y="2724150"/>
            <a:ext cx="2276340" cy="2737709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Text Box 13"/>
          <p:cNvSpPr txBox="1"/>
          <p:nvPr/>
        </p:nvSpPr>
        <p:spPr>
          <a:xfrm>
            <a:off x="1075812" y="2744797"/>
            <a:ext cx="914400" cy="530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Y: Project due</a:t>
            </a:r>
          </a:p>
        </p:txBody>
      </p:sp>
      <p:sp>
        <p:nvSpPr>
          <p:cNvPr id="424" name="Text Box 13"/>
          <p:cNvSpPr txBox="1"/>
          <p:nvPr/>
        </p:nvSpPr>
        <p:spPr>
          <a:xfrm>
            <a:off x="239665" y="4806974"/>
            <a:ext cx="971550" cy="7617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X: Forums busy</a:t>
            </a:r>
          </a:p>
        </p:txBody>
      </p:sp>
      <p:sp>
        <p:nvSpPr>
          <p:cNvPr id="425" name="Text Box 13"/>
          <p:cNvSpPr txBox="1"/>
          <p:nvPr/>
        </p:nvSpPr>
        <p:spPr>
          <a:xfrm>
            <a:off x="3511469" y="4918892"/>
            <a:ext cx="108585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400"/>
              </a:spcBef>
              <a:defRPr sz="40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Z: Lab full</a:t>
            </a:r>
          </a:p>
        </p:txBody>
      </p:sp>
      <p:sp>
        <p:nvSpPr>
          <p:cNvPr id="426" name="Rectangle 3"/>
          <p:cNvSpPr txBox="1"/>
          <p:nvPr/>
        </p:nvSpPr>
        <p:spPr>
          <a:xfrm>
            <a:off x="4629150" y="2250980"/>
            <a:ext cx="4457700" cy="29563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08359" indent="-208359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Guaranteed X and Z independent given Y?</a:t>
            </a: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br>
              <a:rPr sz="1575"/>
            </a:br>
            <a:endParaRPr sz="1575"/>
          </a:p>
          <a:p>
            <a:pPr marL="446484" lvl="1" indent="-208359" defTabSz="685800">
              <a:lnSpc>
                <a:spcPct val="90000"/>
              </a:lnSpc>
              <a:spcBef>
                <a:spcPts val="41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/>
              <a:t>Observing the cause blocks influence between effects</a:t>
            </a:r>
          </a:p>
        </p:txBody>
      </p:sp>
      <p:pic>
        <p:nvPicPr>
          <p:cNvPr id="427" name="Picture 9" descr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14950" y="2705100"/>
            <a:ext cx="2271713" cy="5464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8" name="Picture 10" descr="Picture 1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0800" y="4476750"/>
            <a:ext cx="957263" cy="2333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Picture 12" descr="Picture 12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43650" y="3562350"/>
            <a:ext cx="2227660" cy="557213"/>
          </a:xfrm>
          <a:prstGeom prst="rect">
            <a:avLst/>
          </a:prstGeom>
          <a:ln w="12700">
            <a:miter lim="400000"/>
          </a:ln>
        </p:spPr>
      </p:pic>
      <p:sp>
        <p:nvSpPr>
          <p:cNvPr id="430" name="Text Box 13"/>
          <p:cNvSpPr txBox="1"/>
          <p:nvPr/>
        </p:nvSpPr>
        <p:spPr>
          <a:xfrm>
            <a:off x="7694261" y="4425791"/>
            <a:ext cx="114300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Yes!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build="p" bldLvl="5" animBg="1" advAuto="0"/>
      <p:bldP spid="427" grpId="0" animBg="1" advAuto="0"/>
      <p:bldP spid="428" grpId="0" animBg="1" advAuto="0"/>
      <p:bldP spid="429" grpId="0" animBg="1" advAuto="0"/>
      <p:bldP spid="430" grpId="0" animBg="1" advAuto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8225" y="3042724"/>
            <a:ext cx="2230436" cy="2824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4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57162" indent="-257162">
              <a:defRPr sz="4200"/>
            </a:pPr>
            <a:r>
              <a:t>Last configuration: two causes of one effect (</a:t>
            </a:r>
            <a:r>
              <a:rPr i="1">
                <a:latin typeface="Avenir Next"/>
                <a:ea typeface="Avenir Next"/>
                <a:cs typeface="Avenir Next"/>
                <a:sym typeface="Avenir Next"/>
              </a:rPr>
              <a:t>v-structure</a:t>
            </a:r>
            <a:r>
              <a:t>)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87F2E4-215B-8F14-B3A2-605FD0642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Effect</a:t>
            </a:r>
          </a:p>
        </p:txBody>
      </p:sp>
      <p:sp>
        <p:nvSpPr>
          <p:cNvPr id="435" name="Text Box 9"/>
          <p:cNvSpPr txBox="1"/>
          <p:nvPr/>
        </p:nvSpPr>
        <p:spPr>
          <a:xfrm>
            <a:off x="923070" y="5464922"/>
            <a:ext cx="1143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Z: Traffic</a:t>
            </a:r>
          </a:p>
        </p:txBody>
      </p:sp>
      <p:sp>
        <p:nvSpPr>
          <p:cNvPr id="436" name="Rectangle 3"/>
          <p:cNvSpPr txBox="1"/>
          <p:nvPr/>
        </p:nvSpPr>
        <p:spPr>
          <a:xfrm>
            <a:off x="4725137" y="3042724"/>
            <a:ext cx="4320493" cy="29700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08359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/>
              <a:t>Are X and Y independent?</a:t>
            </a:r>
          </a:p>
          <a:p>
            <a:pPr marL="446484" lvl="1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b="1">
                <a:latin typeface="Avenir Next"/>
                <a:ea typeface="Avenir Next"/>
                <a:cs typeface="Avenir Next"/>
                <a:sym typeface="Avenir Next"/>
              </a:rPr>
              <a:t>Yes</a:t>
            </a:r>
            <a:r>
              <a:rPr sz="1500"/>
              <a:t>: the ballgame and the rain cause traffic, but they are not correlated </a:t>
            </a:r>
            <a:br>
              <a:rPr sz="1500"/>
            </a:br>
            <a:r>
              <a:rPr sz="1500"/>
              <a:t>(Still need to prove this from Bayes net)</a:t>
            </a:r>
            <a:br>
              <a:rPr sz="1500"/>
            </a:br>
            <a:endParaRPr sz="1500"/>
          </a:p>
          <a:p>
            <a:pPr marL="208359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/>
              <a:t>Are X and Y independent given Z?</a:t>
            </a:r>
          </a:p>
          <a:p>
            <a:pPr marL="446484" lvl="1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b="1">
                <a:latin typeface="Avenir Next"/>
                <a:ea typeface="Avenir Next"/>
                <a:cs typeface="Avenir Next"/>
                <a:sym typeface="Avenir Next"/>
              </a:rPr>
              <a:t>No</a:t>
            </a:r>
            <a:r>
              <a:rPr sz="1500"/>
              <a:t>: seeing traffic puts the rain and the ballgame in competition as explanation</a:t>
            </a:r>
          </a:p>
          <a:p>
            <a:pPr marL="208359" indent="-208359" defTabSz="685800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/>
              <a:t>This is backwards from the other cases—Observing an effect activates influence between possible causes.</a:t>
            </a:r>
          </a:p>
        </p:txBody>
      </p:sp>
      <p:sp>
        <p:nvSpPr>
          <p:cNvPr id="437" name="Text Box 9"/>
          <p:cNvSpPr txBox="1"/>
          <p:nvPr/>
        </p:nvSpPr>
        <p:spPr>
          <a:xfrm>
            <a:off x="337083" y="3291102"/>
            <a:ext cx="1143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X: Raining</a:t>
            </a:r>
          </a:p>
        </p:txBody>
      </p:sp>
      <p:sp>
        <p:nvSpPr>
          <p:cNvPr id="438" name="Text Box 9"/>
          <p:cNvSpPr txBox="1"/>
          <p:nvPr/>
        </p:nvSpPr>
        <p:spPr>
          <a:xfrm>
            <a:off x="3255269" y="3291102"/>
            <a:ext cx="114300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100"/>
              </a:spcBef>
              <a:defRPr sz="36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Y: Ballgame</a:t>
            </a:r>
          </a:p>
        </p:txBody>
      </p:sp>
      <p:pic>
        <p:nvPicPr>
          <p:cNvPr id="439" name="Image" descr="Image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89644" y="5177937"/>
            <a:ext cx="1209631" cy="23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" descr="Image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848507" y="5491967"/>
            <a:ext cx="1743114" cy="2222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 build="p" bldLvl="5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33589" y="5039180"/>
            <a:ext cx="3466679" cy="1818820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Models describe how (a portion of) the world works</a:t>
            </a:r>
          </a:p>
          <a:p>
            <a:r>
              <a:rPr lang="en-US" dirty="0"/>
              <a:t>Models are always simplifications</a:t>
            </a:r>
          </a:p>
          <a:p>
            <a:pPr lvl="1"/>
            <a:r>
              <a:rPr lang="en-US" dirty="0"/>
              <a:t>May not account for every variable</a:t>
            </a:r>
          </a:p>
          <a:p>
            <a:pPr lvl="1"/>
            <a:r>
              <a:rPr lang="en-US" dirty="0"/>
              <a:t>May not account for all interactions between variables</a:t>
            </a:r>
          </a:p>
          <a:p>
            <a:pPr lvl="1"/>
            <a:r>
              <a:rPr lang="en-US" dirty="0"/>
              <a:t>“All models are wrong; but some are useful.”   – George E. P. Box</a:t>
            </a:r>
          </a:p>
          <a:p>
            <a:r>
              <a:rPr lang="en-US" dirty="0"/>
              <a:t>What do we do with probabilistic models?</a:t>
            </a:r>
          </a:p>
          <a:p>
            <a:pPr lvl="1"/>
            <a:r>
              <a:rPr lang="en-US" dirty="0"/>
              <a:t>We (or our agents) need to reason about unknown variables, given evidence</a:t>
            </a:r>
          </a:p>
          <a:p>
            <a:pPr lvl="1"/>
            <a:r>
              <a:rPr lang="en-US" dirty="0"/>
              <a:t>Example: explanation (diagnostic reasoning)</a:t>
            </a:r>
          </a:p>
          <a:p>
            <a:pPr lvl="1"/>
            <a:r>
              <a:rPr lang="en-US" dirty="0"/>
              <a:t>Example: prediction (causal reasoning)</a:t>
            </a:r>
          </a:p>
          <a:p>
            <a:pPr lvl="1"/>
            <a:r>
              <a:rPr lang="en-US" dirty="0"/>
              <a:t>Example: value of information</a:t>
            </a:r>
          </a:p>
        </p:txBody>
      </p:sp>
      <p:sp>
        <p:nvSpPr>
          <p:cNvPr id="46" name="Title 45">
            <a:extLst>
              <a:ext uri="{FF2B5EF4-FFF2-40B4-BE49-F238E27FC236}">
                <a16:creationId xmlns:a16="http://schemas.microsoft.com/office/drawing/2014/main" id="{9771092B-4A6A-D62C-B309-DD3EA63B39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Probabilistic Graphical Models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11625" y="1667040"/>
            <a:ext cx="5448300" cy="39147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C0ADAD4-7F27-3EE4-8AB0-F27BE459B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Conditional independence</a:t>
            </a:r>
          </a:p>
        </p:txBody>
      </p:sp>
      <p:sp>
        <p:nvSpPr>
          <p:cNvPr id="444" name="Each node is conditionally independent of its non-descendents given its parents"/>
          <p:cNvSpPr txBox="1"/>
          <p:nvPr/>
        </p:nvSpPr>
        <p:spPr>
          <a:xfrm>
            <a:off x="219247" y="4374043"/>
            <a:ext cx="3008982" cy="21929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defTabSz="914400">
              <a:spcBef>
                <a:spcPts val="400"/>
              </a:spcBef>
              <a:defRPr sz="3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800" dirty="0"/>
              <a:t>Each node is conditionally independent of its non-</a:t>
            </a:r>
            <a:r>
              <a:rPr sz="2800" dirty="0" err="1"/>
              <a:t>descendents</a:t>
            </a:r>
            <a:r>
              <a:rPr sz="2800" dirty="0"/>
              <a:t> given its parents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8" name="image.png" descr="imag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909" y="1820849"/>
            <a:ext cx="4467225" cy="4067175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D18AA813-3F5B-3E51-D7AE-4D0DBD9AC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Markov Blanket</a:t>
            </a:r>
          </a:p>
        </p:txBody>
      </p:sp>
      <p:sp>
        <p:nvSpPr>
          <p:cNvPr id="450" name="Each node is conditionally independent of the rest of the graph given its Markov Blanket"/>
          <p:cNvSpPr txBox="1"/>
          <p:nvPr/>
        </p:nvSpPr>
        <p:spPr>
          <a:xfrm>
            <a:off x="270344" y="1709256"/>
            <a:ext cx="3456634" cy="4573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19050" tIns="19050" rIns="19050" bIns="19050" anchor="ctr">
            <a:spAutoFit/>
          </a:bodyPr>
          <a:lstStyle>
            <a:lvl1pPr defTabSz="914400">
              <a:spcBef>
                <a:spcPts val="400"/>
              </a:spcBef>
              <a:defRPr sz="380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400" dirty="0"/>
              <a:t>Each node is conditionally independent of the rest of the graph given its </a:t>
            </a:r>
            <a:r>
              <a:rPr sz="2400" dirty="0">
                <a:solidFill>
                  <a:srgbClr val="FF0000"/>
                </a:solidFill>
              </a:rPr>
              <a:t>Markov Blanket</a:t>
            </a:r>
            <a:endParaRPr lang="en-US" sz="2400" dirty="0">
              <a:solidFill>
                <a:srgbClr val="FF0000"/>
              </a:solidFill>
            </a:endParaRPr>
          </a:p>
          <a:p>
            <a:endParaRPr lang="en-US" sz="2400" dirty="0"/>
          </a:p>
          <a:p>
            <a:r>
              <a:rPr lang="en-US" sz="2400" dirty="0">
                <a:solidFill>
                  <a:srgbClr val="FF0000"/>
                </a:solidFill>
              </a:rPr>
              <a:t>*The Markov blanket of a node A in a Bayesian network is the set of nodes composed of A's parents, A's children, and A's children's other parents.</a:t>
            </a:r>
            <a:endParaRPr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57162" indent="-257162"/>
            <a:r>
              <a:rPr dirty="0"/>
              <a:t>General question: in a given BN, are two variables independent (given evidence)?</a:t>
            </a:r>
            <a:br>
              <a:rPr dirty="0"/>
            </a:br>
            <a:endParaRPr dirty="0"/>
          </a:p>
          <a:p>
            <a:pPr marL="257162" indent="-257162"/>
            <a:r>
              <a:rPr dirty="0"/>
              <a:t>Solution: analyze the graph</a:t>
            </a:r>
            <a:br>
              <a:rPr dirty="0"/>
            </a:br>
            <a:endParaRPr dirty="0"/>
          </a:p>
          <a:p>
            <a:pPr marL="257162" indent="-257162"/>
            <a:r>
              <a:rPr dirty="0"/>
              <a:t>Any complex example can be broken into repetitions of the three canonical cases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87FAEF-0144-A7B0-A2B1-55D1DE410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General Case</a:t>
            </a:r>
          </a:p>
        </p:txBody>
      </p:sp>
      <p:pic>
        <p:nvPicPr>
          <p:cNvPr id="459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3823" y="5096117"/>
            <a:ext cx="1990670" cy="15680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Rectangle 3"/>
          <p:cNvSpPr txBox="1">
            <a:spLocks noGrp="1"/>
          </p:cNvSpPr>
          <p:nvPr>
            <p:ph idx="1"/>
          </p:nvPr>
        </p:nvSpPr>
        <p:spPr>
          <a:xfrm>
            <a:off x="457200" y="1371600"/>
            <a:ext cx="6967324" cy="475456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26302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b="1" dirty="0">
                <a:latin typeface="Avenir Next"/>
                <a:ea typeface="Avenir Next"/>
                <a:cs typeface="Avenir Next"/>
                <a:sym typeface="Avenir Next"/>
              </a:rPr>
              <a:t>Recipe</a:t>
            </a:r>
            <a:r>
              <a:rPr dirty="0"/>
              <a:t>: shade evidence nodes, look for paths in the resulting graph</a:t>
            </a:r>
            <a:br>
              <a:rPr dirty="0"/>
            </a:br>
            <a:endParaRPr dirty="0"/>
          </a:p>
          <a:p>
            <a:pPr marL="226302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dirty="0"/>
              <a:t>Attempt 1: if two nodes are connected by an undirected path not blocked by a shaded node, they are conditionally independent</a:t>
            </a:r>
          </a:p>
          <a:p>
            <a:pPr marL="226302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dirty="0"/>
              <a:t>Almost works, but not quite</a:t>
            </a:r>
          </a:p>
          <a:p>
            <a:pPr marL="435852" lvl="1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dirty="0"/>
              <a:t>Where does it break?</a:t>
            </a:r>
            <a:endParaRPr sz="1848" dirty="0">
              <a:solidFill>
                <a:srgbClr val="000000"/>
              </a:solidFill>
            </a:endParaRPr>
          </a:p>
          <a:p>
            <a:pPr marL="435852" lvl="1" indent="-226302" defTabSz="272415">
              <a:lnSpc>
                <a:spcPct val="90000"/>
              </a:lnSpc>
              <a:spcBef>
                <a:spcPts val="1275"/>
              </a:spcBef>
              <a:defRPr sz="4224"/>
            </a:pPr>
            <a:r>
              <a:rPr dirty="0"/>
              <a:t>Answer: the v-structure at T doesn’t count as a link in a path unless “active”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898F99-3225-9287-16B1-9841F89B9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Reachability</a:t>
            </a:r>
          </a:p>
        </p:txBody>
      </p:sp>
      <p:grpSp>
        <p:nvGrpSpPr>
          <p:cNvPr id="465" name="Oval 4"/>
          <p:cNvGrpSpPr/>
          <p:nvPr/>
        </p:nvGrpSpPr>
        <p:grpSpPr>
          <a:xfrm>
            <a:off x="7555599" y="2656594"/>
            <a:ext cx="400050" cy="400050"/>
            <a:chOff x="0" y="0"/>
            <a:chExt cx="1066800" cy="1066800"/>
          </a:xfrm>
        </p:grpSpPr>
        <p:sp>
          <p:nvSpPr>
            <p:cNvPr id="46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4" name="R"/>
            <p:cNvSpPr txBox="1"/>
            <p:nvPr/>
          </p:nvSpPr>
          <p:spPr>
            <a:xfrm>
              <a:off x="274357" y="71736"/>
              <a:ext cx="518091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grpSp>
        <p:nvGrpSpPr>
          <p:cNvPr id="468" name="Oval 5"/>
          <p:cNvGrpSpPr/>
          <p:nvPr/>
        </p:nvGrpSpPr>
        <p:grpSpPr>
          <a:xfrm>
            <a:off x="8012799" y="3685294"/>
            <a:ext cx="400050" cy="400050"/>
            <a:chOff x="0" y="0"/>
            <a:chExt cx="1066800" cy="1066800"/>
          </a:xfrm>
        </p:grpSpPr>
        <p:sp>
          <p:nvSpPr>
            <p:cNvPr id="46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67" name="T"/>
            <p:cNvSpPr txBox="1"/>
            <p:nvPr/>
          </p:nvSpPr>
          <p:spPr>
            <a:xfrm>
              <a:off x="291453" y="71736"/>
              <a:ext cx="48389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sp>
        <p:nvSpPr>
          <p:cNvPr id="484" name="AutoShape 6"/>
          <p:cNvSpPr/>
          <p:nvPr/>
        </p:nvSpPr>
        <p:spPr>
          <a:xfrm>
            <a:off x="7840767" y="3048190"/>
            <a:ext cx="286915" cy="64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72" name="Oval 7"/>
          <p:cNvGrpSpPr/>
          <p:nvPr/>
        </p:nvGrpSpPr>
        <p:grpSpPr>
          <a:xfrm>
            <a:off x="8641449" y="2656594"/>
            <a:ext cx="400050" cy="400050"/>
            <a:chOff x="0" y="0"/>
            <a:chExt cx="1066800" cy="1066800"/>
          </a:xfrm>
        </p:grpSpPr>
        <p:sp>
          <p:nvSpPr>
            <p:cNvPr id="470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71" name="B"/>
            <p:cNvSpPr txBox="1"/>
            <p:nvPr/>
          </p:nvSpPr>
          <p:spPr>
            <a:xfrm>
              <a:off x="274357" y="71736"/>
              <a:ext cx="518091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B</a:t>
              </a:r>
            </a:p>
          </p:txBody>
        </p:sp>
      </p:grpSp>
      <p:sp>
        <p:nvSpPr>
          <p:cNvPr id="485" name="AutoShape 8"/>
          <p:cNvSpPr/>
          <p:nvPr/>
        </p:nvSpPr>
        <p:spPr>
          <a:xfrm>
            <a:off x="8322148" y="3035514"/>
            <a:ext cx="410002" cy="67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76" name="Oval 9"/>
          <p:cNvGrpSpPr/>
          <p:nvPr/>
        </p:nvGrpSpPr>
        <p:grpSpPr>
          <a:xfrm>
            <a:off x="7126974" y="3674579"/>
            <a:ext cx="400050" cy="400050"/>
            <a:chOff x="0" y="0"/>
            <a:chExt cx="1066800" cy="1066800"/>
          </a:xfrm>
        </p:grpSpPr>
        <p:sp>
          <p:nvSpPr>
            <p:cNvPr id="474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475" name="D"/>
            <p:cNvSpPr txBox="1"/>
            <p:nvPr/>
          </p:nvSpPr>
          <p:spPr>
            <a:xfrm>
              <a:off x="250843" y="71736"/>
              <a:ext cx="565112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D</a:t>
              </a:r>
            </a:p>
          </p:txBody>
        </p:sp>
      </p:grpSp>
      <p:sp>
        <p:nvSpPr>
          <p:cNvPr id="486" name="AutoShape 10"/>
          <p:cNvSpPr/>
          <p:nvPr/>
        </p:nvSpPr>
        <p:spPr>
          <a:xfrm>
            <a:off x="7408349" y="3049826"/>
            <a:ext cx="265925" cy="6315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80" name="Oval 11"/>
          <p:cNvGrpSpPr/>
          <p:nvPr/>
        </p:nvGrpSpPr>
        <p:grpSpPr>
          <a:xfrm>
            <a:off x="7556790" y="1799344"/>
            <a:ext cx="400050" cy="400050"/>
            <a:chOff x="0" y="0"/>
            <a:chExt cx="1066800" cy="1066800"/>
          </a:xfrm>
        </p:grpSpPr>
        <p:sp>
          <p:nvSpPr>
            <p:cNvPr id="47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79" name="L"/>
            <p:cNvSpPr txBox="1"/>
            <p:nvPr/>
          </p:nvSpPr>
          <p:spPr>
            <a:xfrm>
              <a:off x="310691" y="71736"/>
              <a:ext cx="445421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487" name="AutoShape 12"/>
          <p:cNvSpPr/>
          <p:nvPr/>
        </p:nvSpPr>
        <p:spPr>
          <a:xfrm>
            <a:off x="7755915" y="2208919"/>
            <a:ext cx="609" cy="438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482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02594" y="5571454"/>
            <a:ext cx="3341406" cy="2227604"/>
          </a:xfrm>
          <a:prstGeom prst="rect">
            <a:avLst/>
          </a:prstGeom>
          <a:ln w="12700">
            <a:miter lim="400000"/>
          </a:ln>
        </p:spPr>
      </p:pic>
      <p:pic>
        <p:nvPicPr>
          <p:cNvPr id="483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79470" y="5373477"/>
            <a:ext cx="742950" cy="57502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6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6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" grpId="0" build="p" bldLvl="5" animBg="1" advAuto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Rectangle 3"/>
          <p:cNvSpPr txBox="1">
            <a:spLocks noGrp="1"/>
          </p:cNvSpPr>
          <p:nvPr>
            <p:ph idx="1"/>
          </p:nvPr>
        </p:nvSpPr>
        <p:spPr>
          <a:xfrm>
            <a:off x="122846" y="1371600"/>
            <a:ext cx="5511283" cy="4754563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167155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Question: Are X and Y conditionally independent given evidence variables {Z}?</a:t>
            </a:r>
            <a:endParaRPr sz="682" dirty="0"/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Yes, if X and Y “d-separated” by Z</a:t>
            </a:r>
            <a:endParaRPr sz="1365" dirty="0">
              <a:solidFill>
                <a:srgbClr val="000000"/>
              </a:solidFill>
            </a:endParaRP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Consider all (undirected) paths from X to Y</a:t>
            </a:r>
            <a:endParaRPr sz="439" dirty="0">
              <a:solidFill>
                <a:srgbClr val="000000"/>
              </a:solidFill>
            </a:endParaRP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No active paths = independence!</a:t>
            </a:r>
            <a:br>
              <a:rPr sz="1365" dirty="0">
                <a:solidFill>
                  <a:srgbClr val="000000"/>
                </a:solidFill>
              </a:rPr>
            </a:br>
            <a:endParaRPr sz="1365" dirty="0">
              <a:solidFill>
                <a:srgbClr val="000000"/>
              </a:solidFill>
            </a:endParaRPr>
          </a:p>
          <a:p>
            <a:pPr marL="167155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A path is active if each triple is active:</a:t>
            </a: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Causal chain A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rPr dirty="0"/>
              <a:t>B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rPr dirty="0"/>
              <a:t>C where B is unobserved (either direction)</a:t>
            </a:r>
            <a:endParaRPr sz="1365" dirty="0">
              <a:solidFill>
                <a:srgbClr val="000000"/>
              </a:solidFill>
            </a:endParaRP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Common cause A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¬ </a:t>
            </a:r>
            <a:r>
              <a:rPr dirty="0"/>
              <a:t>B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rPr dirty="0"/>
              <a:t>C where B is unobserved</a:t>
            </a:r>
            <a:endParaRPr sz="1365" dirty="0">
              <a:solidFill>
                <a:srgbClr val="000000"/>
              </a:solidFill>
            </a:endParaRPr>
          </a:p>
          <a:p>
            <a:pPr marL="321936" lvl="1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Common effect (aka v-structure)</a:t>
            </a:r>
            <a:br>
              <a:rPr sz="1365" dirty="0">
                <a:solidFill>
                  <a:srgbClr val="000000"/>
                </a:solidFill>
              </a:rPr>
            </a:br>
            <a:r>
              <a:rPr dirty="0"/>
              <a:t>A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® </a:t>
            </a:r>
            <a:r>
              <a:rPr dirty="0"/>
              <a:t>B </a:t>
            </a:r>
            <a:r>
              <a:rPr dirty="0">
                <a:latin typeface="Symbol"/>
                <a:ea typeface="Symbol"/>
                <a:cs typeface="Symbol"/>
                <a:sym typeface="Symbol"/>
              </a:rPr>
              <a:t>¬ </a:t>
            </a:r>
            <a:r>
              <a:rPr dirty="0"/>
              <a:t>C where B </a:t>
            </a:r>
            <a:r>
              <a:rPr i="1" dirty="0"/>
              <a:t>or one of its </a:t>
            </a:r>
            <a:r>
              <a:rPr i="1" dirty="0" err="1"/>
              <a:t>descendents</a:t>
            </a:r>
            <a:r>
              <a:rPr dirty="0"/>
              <a:t> is observed</a:t>
            </a:r>
            <a:br>
              <a:rPr sz="1365" dirty="0">
                <a:solidFill>
                  <a:srgbClr val="000000"/>
                </a:solidFill>
              </a:rPr>
            </a:br>
            <a:endParaRPr sz="1365" dirty="0">
              <a:solidFill>
                <a:srgbClr val="000000"/>
              </a:solidFill>
            </a:endParaRPr>
          </a:p>
          <a:p>
            <a:pPr marL="167155" indent="-167155" defTabSz="201216">
              <a:lnSpc>
                <a:spcPct val="80000"/>
              </a:lnSpc>
              <a:spcBef>
                <a:spcPts val="938"/>
              </a:spcBef>
              <a:defRPr sz="3120"/>
            </a:pPr>
            <a:r>
              <a:rPr dirty="0"/>
              <a:t>All it takes to block a path is a single inactive segment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B0F095-1F8B-619F-74FA-EC8CFAA31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/ Inactive Paths</a:t>
            </a:r>
          </a:p>
        </p:txBody>
      </p:sp>
      <p:grpSp>
        <p:nvGrpSpPr>
          <p:cNvPr id="496" name="Group 186"/>
          <p:cNvGrpSpPr/>
          <p:nvPr/>
        </p:nvGrpSpPr>
        <p:grpSpPr>
          <a:xfrm>
            <a:off x="5715000" y="2388394"/>
            <a:ext cx="1200150" cy="240507"/>
            <a:chOff x="0" y="0"/>
            <a:chExt cx="3200399" cy="641351"/>
          </a:xfrm>
        </p:grpSpPr>
        <p:sp>
          <p:nvSpPr>
            <p:cNvPr id="491" name="Oval 9"/>
            <p:cNvSpPr/>
            <p:nvPr/>
          </p:nvSpPr>
          <p:spPr>
            <a:xfrm>
              <a:off x="0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2" name="Oval 9"/>
            <p:cNvSpPr/>
            <p:nvPr/>
          </p:nvSpPr>
          <p:spPr>
            <a:xfrm>
              <a:off x="1280160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3" name="Oval 9"/>
            <p:cNvSpPr/>
            <p:nvPr/>
          </p:nvSpPr>
          <p:spPr>
            <a:xfrm>
              <a:off x="2560319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4" name="AutoShape 10"/>
            <p:cNvSpPr/>
            <p:nvPr/>
          </p:nvSpPr>
          <p:spPr>
            <a:xfrm>
              <a:off x="640080" y="320675"/>
              <a:ext cx="640081" cy="267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95" name="AutoShape 10"/>
            <p:cNvSpPr/>
            <p:nvPr/>
          </p:nvSpPr>
          <p:spPr>
            <a:xfrm>
              <a:off x="1920240" y="320675"/>
              <a:ext cx="640081" cy="267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02" name="Group 185"/>
          <p:cNvGrpSpPr/>
          <p:nvPr/>
        </p:nvGrpSpPr>
        <p:grpSpPr>
          <a:xfrm>
            <a:off x="7486650" y="2388394"/>
            <a:ext cx="1200150" cy="240507"/>
            <a:chOff x="0" y="0"/>
            <a:chExt cx="3200399" cy="641351"/>
          </a:xfrm>
        </p:grpSpPr>
        <p:sp>
          <p:nvSpPr>
            <p:cNvPr id="497" name="Oval 9"/>
            <p:cNvSpPr/>
            <p:nvPr/>
          </p:nvSpPr>
          <p:spPr>
            <a:xfrm>
              <a:off x="0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8" name="Oval 9"/>
            <p:cNvSpPr/>
            <p:nvPr/>
          </p:nvSpPr>
          <p:spPr>
            <a:xfrm>
              <a:off x="1279526" y="0"/>
              <a:ext cx="641353" cy="641352"/>
            </a:xfrm>
            <a:prstGeom prst="ellipse">
              <a:avLst/>
            </a:prstGeom>
            <a:solidFill>
              <a:srgbClr val="B3B3B3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499" name="Oval 9"/>
            <p:cNvSpPr/>
            <p:nvPr/>
          </p:nvSpPr>
          <p:spPr>
            <a:xfrm>
              <a:off x="2560319" y="0"/>
              <a:ext cx="640081" cy="641352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00" name="AutoShape 10"/>
            <p:cNvSpPr/>
            <p:nvPr/>
          </p:nvSpPr>
          <p:spPr>
            <a:xfrm>
              <a:off x="640080" y="320675"/>
              <a:ext cx="640081" cy="267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01" name="AutoShape 10"/>
            <p:cNvSpPr/>
            <p:nvPr/>
          </p:nvSpPr>
          <p:spPr>
            <a:xfrm>
              <a:off x="1920240" y="320675"/>
              <a:ext cx="640081" cy="2672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08" name="Group 187"/>
          <p:cNvGrpSpPr/>
          <p:nvPr/>
        </p:nvGrpSpPr>
        <p:grpSpPr>
          <a:xfrm>
            <a:off x="5715000" y="2939654"/>
            <a:ext cx="1200150" cy="432197"/>
            <a:chOff x="0" y="0"/>
            <a:chExt cx="3200399" cy="1152524"/>
          </a:xfrm>
        </p:grpSpPr>
        <p:sp>
          <p:nvSpPr>
            <p:cNvPr id="503" name="Oval 9"/>
            <p:cNvSpPr/>
            <p:nvPr/>
          </p:nvSpPr>
          <p:spPr>
            <a:xfrm>
              <a:off x="0" y="512232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04" name="Oval 9"/>
            <p:cNvSpPr/>
            <p:nvPr/>
          </p:nvSpPr>
          <p:spPr>
            <a:xfrm>
              <a:off x="1280160" y="-1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05" name="Oval 9"/>
            <p:cNvSpPr/>
            <p:nvPr/>
          </p:nvSpPr>
          <p:spPr>
            <a:xfrm>
              <a:off x="2560319" y="512232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06" name="AutoShape 10"/>
            <p:cNvSpPr/>
            <p:nvPr/>
          </p:nvSpPr>
          <p:spPr>
            <a:xfrm flipH="1">
              <a:off x="546344" y="320145"/>
              <a:ext cx="733816" cy="28585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07" name="AutoShape 10"/>
            <p:cNvSpPr/>
            <p:nvPr/>
          </p:nvSpPr>
          <p:spPr>
            <a:xfrm>
              <a:off x="1920240" y="320145"/>
              <a:ext cx="733816" cy="28585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14" name="Group 184"/>
          <p:cNvGrpSpPr/>
          <p:nvPr/>
        </p:nvGrpSpPr>
        <p:grpSpPr>
          <a:xfrm>
            <a:off x="7486650" y="2939654"/>
            <a:ext cx="1200150" cy="432197"/>
            <a:chOff x="0" y="0"/>
            <a:chExt cx="3200399" cy="1152524"/>
          </a:xfrm>
        </p:grpSpPr>
        <p:sp>
          <p:nvSpPr>
            <p:cNvPr id="509" name="Oval 9"/>
            <p:cNvSpPr/>
            <p:nvPr/>
          </p:nvSpPr>
          <p:spPr>
            <a:xfrm>
              <a:off x="0" y="512232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0" name="Oval 9"/>
            <p:cNvSpPr/>
            <p:nvPr/>
          </p:nvSpPr>
          <p:spPr>
            <a:xfrm>
              <a:off x="1279526" y="-1"/>
              <a:ext cx="641353" cy="641349"/>
            </a:xfrm>
            <a:prstGeom prst="ellipse">
              <a:avLst/>
            </a:prstGeom>
            <a:solidFill>
              <a:srgbClr val="B3B3B3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1" name="Oval 9"/>
            <p:cNvSpPr/>
            <p:nvPr/>
          </p:nvSpPr>
          <p:spPr>
            <a:xfrm>
              <a:off x="2560319" y="512232"/>
              <a:ext cx="640081" cy="640293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2" name="AutoShape 10"/>
            <p:cNvSpPr/>
            <p:nvPr/>
          </p:nvSpPr>
          <p:spPr>
            <a:xfrm flipH="1">
              <a:off x="546344" y="320145"/>
              <a:ext cx="733816" cy="28585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13" name="AutoShape 10"/>
            <p:cNvSpPr/>
            <p:nvPr/>
          </p:nvSpPr>
          <p:spPr>
            <a:xfrm>
              <a:off x="1920240" y="320145"/>
              <a:ext cx="733816" cy="28585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20" name="Group 183"/>
          <p:cNvGrpSpPr/>
          <p:nvPr/>
        </p:nvGrpSpPr>
        <p:grpSpPr>
          <a:xfrm>
            <a:off x="7486650" y="3920728"/>
            <a:ext cx="1200150" cy="479821"/>
            <a:chOff x="0" y="0"/>
            <a:chExt cx="3200399" cy="1279522"/>
          </a:xfrm>
        </p:grpSpPr>
        <p:sp>
          <p:nvSpPr>
            <p:cNvPr id="515" name="Oval 9"/>
            <p:cNvSpPr/>
            <p:nvPr/>
          </p:nvSpPr>
          <p:spPr>
            <a:xfrm>
              <a:off x="0" y="0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6" name="Oval 9"/>
            <p:cNvSpPr/>
            <p:nvPr/>
          </p:nvSpPr>
          <p:spPr>
            <a:xfrm>
              <a:off x="1280160" y="639762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7" name="Oval 9"/>
            <p:cNvSpPr/>
            <p:nvPr/>
          </p:nvSpPr>
          <p:spPr>
            <a:xfrm>
              <a:off x="2560319" y="0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18" name="AutoShape 10"/>
            <p:cNvSpPr/>
            <p:nvPr/>
          </p:nvSpPr>
          <p:spPr>
            <a:xfrm>
              <a:off x="640080" y="319881"/>
              <a:ext cx="733817" cy="4135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19" name="AutoShape 10"/>
            <p:cNvSpPr/>
            <p:nvPr/>
          </p:nvSpPr>
          <p:spPr>
            <a:xfrm flipH="1">
              <a:off x="1826503" y="319881"/>
              <a:ext cx="733817" cy="4135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26" name="Group 188"/>
          <p:cNvGrpSpPr/>
          <p:nvPr/>
        </p:nvGrpSpPr>
        <p:grpSpPr>
          <a:xfrm>
            <a:off x="5715000" y="3920728"/>
            <a:ext cx="1200150" cy="479822"/>
            <a:chOff x="0" y="0"/>
            <a:chExt cx="3200399" cy="1279522"/>
          </a:xfrm>
        </p:grpSpPr>
        <p:sp>
          <p:nvSpPr>
            <p:cNvPr id="521" name="Oval 9"/>
            <p:cNvSpPr/>
            <p:nvPr/>
          </p:nvSpPr>
          <p:spPr>
            <a:xfrm>
              <a:off x="0" y="0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2" name="Oval 9"/>
            <p:cNvSpPr/>
            <p:nvPr/>
          </p:nvSpPr>
          <p:spPr>
            <a:xfrm>
              <a:off x="1279526" y="641350"/>
              <a:ext cx="641353" cy="638173"/>
            </a:xfrm>
            <a:prstGeom prst="ellipse">
              <a:avLst/>
            </a:prstGeom>
            <a:solidFill>
              <a:srgbClr val="B3B3B3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3" name="Oval 9"/>
            <p:cNvSpPr/>
            <p:nvPr/>
          </p:nvSpPr>
          <p:spPr>
            <a:xfrm>
              <a:off x="2560319" y="0"/>
              <a:ext cx="640081" cy="63976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4" name="AutoShape 10"/>
            <p:cNvSpPr/>
            <p:nvPr/>
          </p:nvSpPr>
          <p:spPr>
            <a:xfrm>
              <a:off x="640080" y="319881"/>
              <a:ext cx="733817" cy="4135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25" name="AutoShape 10"/>
            <p:cNvSpPr/>
            <p:nvPr/>
          </p:nvSpPr>
          <p:spPr>
            <a:xfrm flipH="1">
              <a:off x="1826503" y="319881"/>
              <a:ext cx="733817" cy="41357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534" name="Group 189"/>
          <p:cNvGrpSpPr/>
          <p:nvPr/>
        </p:nvGrpSpPr>
        <p:grpSpPr>
          <a:xfrm>
            <a:off x="5715000" y="4629150"/>
            <a:ext cx="1200150" cy="1200151"/>
            <a:chOff x="0" y="0"/>
            <a:chExt cx="3200399" cy="3200401"/>
          </a:xfrm>
        </p:grpSpPr>
        <p:sp>
          <p:nvSpPr>
            <p:cNvPr id="527" name="Oval 9"/>
            <p:cNvSpPr/>
            <p:nvPr/>
          </p:nvSpPr>
          <p:spPr>
            <a:xfrm>
              <a:off x="0" y="0"/>
              <a:ext cx="640081" cy="64008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8" name="Oval 9"/>
            <p:cNvSpPr/>
            <p:nvPr/>
          </p:nvSpPr>
          <p:spPr>
            <a:xfrm>
              <a:off x="2560319" y="0"/>
              <a:ext cx="640081" cy="64008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29" name="AutoShape 10"/>
            <p:cNvSpPr/>
            <p:nvPr/>
          </p:nvSpPr>
          <p:spPr>
            <a:xfrm>
              <a:off x="640080" y="320040"/>
              <a:ext cx="733817" cy="41377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30" name="AutoShape 10"/>
            <p:cNvSpPr/>
            <p:nvPr/>
          </p:nvSpPr>
          <p:spPr>
            <a:xfrm flipH="1">
              <a:off x="1826503" y="320040"/>
              <a:ext cx="733817" cy="41377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31" name="Oval 9"/>
            <p:cNvSpPr/>
            <p:nvPr/>
          </p:nvSpPr>
          <p:spPr>
            <a:xfrm>
              <a:off x="1279526" y="2559049"/>
              <a:ext cx="641353" cy="641353"/>
            </a:xfrm>
            <a:prstGeom prst="ellipse">
              <a:avLst/>
            </a:prstGeom>
            <a:solidFill>
              <a:srgbClr val="B3B3B3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32" name="Oval 9"/>
            <p:cNvSpPr/>
            <p:nvPr/>
          </p:nvSpPr>
          <p:spPr>
            <a:xfrm>
              <a:off x="1280160" y="640080"/>
              <a:ext cx="640081" cy="640081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0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500"/>
            </a:p>
          </p:txBody>
        </p:sp>
        <p:sp>
          <p:nvSpPr>
            <p:cNvPr id="533" name="Freeform 157"/>
            <p:cNvSpPr/>
            <p:nvPr/>
          </p:nvSpPr>
          <p:spPr>
            <a:xfrm>
              <a:off x="1294900" y="1279526"/>
              <a:ext cx="697374" cy="12636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130" h="21600" extrusionOk="0">
                  <a:moveTo>
                    <a:pt x="7869" y="0"/>
                  </a:moveTo>
                  <a:cubicBezTo>
                    <a:pt x="14044" y="2717"/>
                    <a:pt x="20220" y="5433"/>
                    <a:pt x="18967" y="7600"/>
                  </a:cubicBezTo>
                  <a:cubicBezTo>
                    <a:pt x="17714" y="9767"/>
                    <a:pt x="2081" y="10667"/>
                    <a:pt x="350" y="13000"/>
                  </a:cubicBezTo>
                  <a:cubicBezTo>
                    <a:pt x="-1380" y="15333"/>
                    <a:pt x="3602" y="18467"/>
                    <a:pt x="8585" y="21600"/>
                  </a:cubicBezTo>
                </a:path>
              </a:pathLst>
            </a:cu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</p:grpSp>
      <p:sp>
        <p:nvSpPr>
          <p:cNvPr id="535" name="Straight Connector 181"/>
          <p:cNvSpPr/>
          <p:nvPr/>
        </p:nvSpPr>
        <p:spPr>
          <a:xfrm flipH="1">
            <a:off x="7200900" y="2057400"/>
            <a:ext cx="1192" cy="3715941"/>
          </a:xfrm>
          <a:prstGeom prst="line">
            <a:avLst/>
          </a:prstGeom>
          <a:ln w="76200">
            <a:solidFill>
              <a:srgbClr val="000000"/>
            </a:solidFill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536" name="TextBox 190"/>
          <p:cNvSpPr txBox="1"/>
          <p:nvPr/>
        </p:nvSpPr>
        <p:spPr>
          <a:xfrm>
            <a:off x="5715000" y="1885950"/>
            <a:ext cx="12001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00B05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Active Triples</a:t>
            </a:r>
          </a:p>
        </p:txBody>
      </p:sp>
      <p:sp>
        <p:nvSpPr>
          <p:cNvPr id="537" name="TextBox 191"/>
          <p:cNvSpPr txBox="1"/>
          <p:nvPr/>
        </p:nvSpPr>
        <p:spPr>
          <a:xfrm>
            <a:off x="7486650" y="1885950"/>
            <a:ext cx="131445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C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350"/>
              <a:t>Inactive Triples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9" name="Picture 5" descr="Picture 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83326" y="175738"/>
            <a:ext cx="2238847" cy="1653010"/>
          </a:xfrm>
          <a:prstGeom prst="rect">
            <a:avLst/>
          </a:prstGeom>
          <a:ln w="12700">
            <a:miter lim="400000"/>
          </a:ln>
        </p:spPr>
      </p:pic>
      <p:sp>
        <p:nvSpPr>
          <p:cNvPr id="541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85156" indent="-185156" defTabSz="222885">
              <a:spcBef>
                <a:spcPts val="1050"/>
              </a:spcBef>
              <a:defRPr sz="4032"/>
            </a:pPr>
            <a:r>
              <a:rPr dirty="0"/>
              <a:t>Query:	</a:t>
            </a:r>
            <a:endParaRPr sz="648" dirty="0"/>
          </a:p>
          <a:p>
            <a:pPr marL="185156" indent="-185156" defTabSz="222885">
              <a:spcBef>
                <a:spcPts val="1050"/>
              </a:spcBef>
              <a:defRPr sz="2304"/>
            </a:pPr>
            <a:endParaRPr sz="648" dirty="0"/>
          </a:p>
          <a:p>
            <a:pPr marL="185156" indent="-185156" defTabSz="222885">
              <a:spcBef>
                <a:spcPts val="1050"/>
              </a:spcBef>
              <a:defRPr sz="4032"/>
            </a:pPr>
            <a:r>
              <a:rPr dirty="0"/>
              <a:t>Check all (undirected!) paths between         and </a:t>
            </a:r>
            <a:br>
              <a:rPr dirty="0"/>
            </a:br>
            <a:endParaRPr dirty="0"/>
          </a:p>
          <a:p>
            <a:pPr marL="356606" lvl="1" indent="-185156" defTabSz="222885">
              <a:spcBef>
                <a:spcPts val="1050"/>
              </a:spcBef>
              <a:defRPr sz="4032"/>
            </a:pPr>
            <a:r>
              <a:rPr dirty="0"/>
              <a:t>If one or more active, then independence not guaranteed</a:t>
            </a:r>
            <a:br>
              <a:rPr dirty="0"/>
            </a:br>
            <a:br>
              <a:rPr dirty="0"/>
            </a:br>
            <a:endParaRPr sz="1296" dirty="0">
              <a:solidFill>
                <a:srgbClr val="000000"/>
              </a:solidFill>
            </a:endParaRPr>
          </a:p>
          <a:p>
            <a:pPr marL="356606" lvl="1" indent="-185156" defTabSz="222885">
              <a:spcBef>
                <a:spcPts val="1050"/>
              </a:spcBef>
              <a:defRPr sz="4032"/>
            </a:pPr>
            <a:r>
              <a:rPr dirty="0"/>
              <a:t>Otherwise (i.e. if all paths are inactive),then </a:t>
            </a:r>
            <a:br>
              <a:rPr dirty="0"/>
            </a:br>
            <a:r>
              <a:rPr dirty="0"/>
              <a:t>independence is guaranteed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B7C834A-843B-7106-98F4-3D425CC1D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D-Separation</a:t>
            </a:r>
          </a:p>
        </p:txBody>
      </p:sp>
      <p:pic>
        <p:nvPicPr>
          <p:cNvPr id="542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17329" y="1542998"/>
            <a:ext cx="2819902" cy="285750"/>
          </a:xfrm>
          <a:prstGeom prst="rect">
            <a:avLst/>
          </a:prstGeom>
          <a:ln w="12700">
            <a:miter lim="400000"/>
          </a:ln>
        </p:spPr>
      </p:pic>
      <p:sp>
        <p:nvSpPr>
          <p:cNvPr id="544" name="TextBox 8"/>
          <p:cNvSpPr txBox="1"/>
          <p:nvPr/>
        </p:nvSpPr>
        <p:spPr>
          <a:xfrm>
            <a:off x="5148179" y="1449270"/>
            <a:ext cx="340158" cy="4732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7000">
                <a:solidFill>
                  <a:srgbClr val="000000"/>
                </a:solidFill>
              </a:defRPr>
            </a:lvl1pPr>
          </a:lstStyle>
          <a:p>
            <a:r>
              <a:rPr sz="2625" dirty="0"/>
              <a:t>?</a:t>
            </a:r>
          </a:p>
        </p:txBody>
      </p:sp>
      <p:pic>
        <p:nvPicPr>
          <p:cNvPr id="545" name="Picture 11" descr="Picture 1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8461" y="5725004"/>
            <a:ext cx="2865845" cy="290147"/>
          </a:xfrm>
          <a:prstGeom prst="rect">
            <a:avLst/>
          </a:prstGeom>
          <a:ln w="12700">
            <a:miter lim="400000"/>
          </a:ln>
        </p:spPr>
      </p:pic>
      <p:pic>
        <p:nvPicPr>
          <p:cNvPr id="546" name="Picture 3" descr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7803" y="2181965"/>
            <a:ext cx="342900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7" name="Picture 4" descr="Picture 4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9098" y="2560792"/>
            <a:ext cx="342900" cy="2901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A4B889-D67B-FB68-DA9D-B286778A7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551" name="Text Box 5"/>
          <p:cNvSpPr txBox="1"/>
          <p:nvPr/>
        </p:nvSpPr>
        <p:spPr>
          <a:xfrm>
            <a:off x="3325156" y="2666047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  <p:pic>
        <p:nvPicPr>
          <p:cNvPr id="552" name="Picture 16" descr="Picture 1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27672" y="2790825"/>
            <a:ext cx="735807" cy="1964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53" name="Picture 17" descr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4575" y="3243263"/>
            <a:ext cx="1010841" cy="276225"/>
          </a:xfrm>
          <a:prstGeom prst="rect">
            <a:avLst/>
          </a:prstGeom>
          <a:ln w="12700">
            <a:miter lim="400000"/>
          </a:ln>
        </p:spPr>
      </p:pic>
      <p:sp>
        <p:nvSpPr>
          <p:cNvPr id="554" name="Rectangle 8"/>
          <p:cNvSpPr/>
          <p:nvPr/>
        </p:nvSpPr>
        <p:spPr>
          <a:xfrm>
            <a:off x="4572000" y="4057650"/>
            <a:ext cx="1085850" cy="171450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grpSp>
        <p:nvGrpSpPr>
          <p:cNvPr id="557" name="Oval 4"/>
          <p:cNvGrpSpPr/>
          <p:nvPr/>
        </p:nvGrpSpPr>
        <p:grpSpPr>
          <a:xfrm>
            <a:off x="5829300" y="2628900"/>
            <a:ext cx="400050" cy="400050"/>
            <a:chOff x="0" y="0"/>
            <a:chExt cx="1066800" cy="1066800"/>
          </a:xfrm>
        </p:grpSpPr>
        <p:sp>
          <p:nvSpPr>
            <p:cNvPr id="55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56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grpSp>
        <p:nvGrpSpPr>
          <p:cNvPr id="560" name="Oval 5"/>
          <p:cNvGrpSpPr/>
          <p:nvPr/>
        </p:nvGrpSpPr>
        <p:grpSpPr>
          <a:xfrm>
            <a:off x="6286500" y="3657600"/>
            <a:ext cx="400050" cy="400050"/>
            <a:chOff x="0" y="0"/>
            <a:chExt cx="1066800" cy="1066800"/>
          </a:xfrm>
        </p:grpSpPr>
        <p:sp>
          <p:nvSpPr>
            <p:cNvPr id="55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59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sp>
        <p:nvSpPr>
          <p:cNvPr id="571" name="AutoShape 6"/>
          <p:cNvSpPr/>
          <p:nvPr/>
        </p:nvSpPr>
        <p:spPr>
          <a:xfrm>
            <a:off x="6114468" y="3020496"/>
            <a:ext cx="286915" cy="64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64" name="Oval 7"/>
          <p:cNvGrpSpPr/>
          <p:nvPr/>
        </p:nvGrpSpPr>
        <p:grpSpPr>
          <a:xfrm>
            <a:off x="6915150" y="2628900"/>
            <a:ext cx="400050" cy="400050"/>
            <a:chOff x="0" y="0"/>
            <a:chExt cx="1066800" cy="1066800"/>
          </a:xfrm>
        </p:grpSpPr>
        <p:sp>
          <p:nvSpPr>
            <p:cNvPr id="56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63" name="B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B</a:t>
              </a:r>
            </a:p>
          </p:txBody>
        </p:sp>
      </p:grpSp>
      <p:sp>
        <p:nvSpPr>
          <p:cNvPr id="572" name="AutoShape 8"/>
          <p:cNvSpPr/>
          <p:nvPr/>
        </p:nvSpPr>
        <p:spPr>
          <a:xfrm>
            <a:off x="6595849" y="3007820"/>
            <a:ext cx="410002" cy="67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68" name="Oval 13"/>
          <p:cNvGrpSpPr/>
          <p:nvPr/>
        </p:nvGrpSpPr>
        <p:grpSpPr>
          <a:xfrm>
            <a:off x="6286500" y="4667031"/>
            <a:ext cx="400050" cy="438582"/>
            <a:chOff x="0" y="-51384"/>
            <a:chExt cx="1066800" cy="1169551"/>
          </a:xfrm>
        </p:grpSpPr>
        <p:sp>
          <p:nvSpPr>
            <p:cNvPr id="56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67" name="T’"/>
            <p:cNvSpPr txBox="1"/>
            <p:nvPr/>
          </p:nvSpPr>
          <p:spPr>
            <a:xfrm>
              <a:off x="75576" y="-51384"/>
              <a:ext cx="915635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400" dirty="0"/>
                <a:t>T’</a:t>
              </a:r>
            </a:p>
          </p:txBody>
        </p:sp>
      </p:grpSp>
      <p:sp>
        <p:nvSpPr>
          <p:cNvPr id="573" name="AutoShape 14"/>
          <p:cNvSpPr/>
          <p:nvPr/>
        </p:nvSpPr>
        <p:spPr>
          <a:xfrm>
            <a:off x="6486525" y="4067175"/>
            <a:ext cx="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570" name="Picture 19" descr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94335" y="3714750"/>
            <a:ext cx="1077516" cy="315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" grpId="0" animBg="1" advAuto="0"/>
      <p:bldP spid="552" grpId="0" animBg="1" advAuto="0"/>
      <p:bldP spid="553" grpId="0" animBg="1" advAuto="0"/>
      <p:bldP spid="570" grpId="0" animBg="1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5F872C0-D55B-AEB0-55DD-20F275E4D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578" name="Oval 4"/>
          <p:cNvGrpSpPr/>
          <p:nvPr/>
        </p:nvGrpSpPr>
        <p:grpSpPr>
          <a:xfrm>
            <a:off x="5873353" y="2971800"/>
            <a:ext cx="400050" cy="400050"/>
            <a:chOff x="0" y="0"/>
            <a:chExt cx="1066800" cy="1066800"/>
          </a:xfrm>
        </p:grpSpPr>
        <p:sp>
          <p:nvSpPr>
            <p:cNvPr id="57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77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grpSp>
        <p:nvGrpSpPr>
          <p:cNvPr id="581" name="Oval 5"/>
          <p:cNvGrpSpPr/>
          <p:nvPr/>
        </p:nvGrpSpPr>
        <p:grpSpPr>
          <a:xfrm>
            <a:off x="6330553" y="4000500"/>
            <a:ext cx="400050" cy="400050"/>
            <a:chOff x="0" y="0"/>
            <a:chExt cx="1066800" cy="1066800"/>
          </a:xfrm>
        </p:grpSpPr>
        <p:sp>
          <p:nvSpPr>
            <p:cNvPr id="579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80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sp>
        <p:nvSpPr>
          <p:cNvPr id="607" name="AutoShape 6"/>
          <p:cNvSpPr/>
          <p:nvPr/>
        </p:nvSpPr>
        <p:spPr>
          <a:xfrm>
            <a:off x="6158520" y="3363396"/>
            <a:ext cx="286915" cy="64555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85" name="Oval 7"/>
          <p:cNvGrpSpPr/>
          <p:nvPr/>
        </p:nvGrpSpPr>
        <p:grpSpPr>
          <a:xfrm>
            <a:off x="6959203" y="2971800"/>
            <a:ext cx="400050" cy="400050"/>
            <a:chOff x="0" y="0"/>
            <a:chExt cx="1066800" cy="1066800"/>
          </a:xfrm>
        </p:grpSpPr>
        <p:sp>
          <p:nvSpPr>
            <p:cNvPr id="58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84" name="B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B</a:t>
              </a:r>
            </a:p>
          </p:txBody>
        </p:sp>
      </p:grpSp>
      <p:sp>
        <p:nvSpPr>
          <p:cNvPr id="608" name="AutoShape 8"/>
          <p:cNvSpPr/>
          <p:nvPr/>
        </p:nvSpPr>
        <p:spPr>
          <a:xfrm>
            <a:off x="6639902" y="3350720"/>
            <a:ext cx="410001" cy="67091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89" name="Oval 9"/>
          <p:cNvGrpSpPr/>
          <p:nvPr/>
        </p:nvGrpSpPr>
        <p:grpSpPr>
          <a:xfrm>
            <a:off x="5444728" y="3989785"/>
            <a:ext cx="400050" cy="400050"/>
            <a:chOff x="0" y="0"/>
            <a:chExt cx="1066800" cy="1066800"/>
          </a:xfrm>
        </p:grpSpPr>
        <p:sp>
          <p:nvSpPr>
            <p:cNvPr id="587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88" name="D"/>
            <p:cNvSpPr txBox="1"/>
            <p:nvPr/>
          </p:nvSpPr>
          <p:spPr>
            <a:xfrm>
              <a:off x="218784" y="71736"/>
              <a:ext cx="629232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D</a:t>
              </a:r>
            </a:p>
          </p:txBody>
        </p:sp>
      </p:grpSp>
      <p:sp>
        <p:nvSpPr>
          <p:cNvPr id="609" name="AutoShape 10"/>
          <p:cNvSpPr/>
          <p:nvPr/>
        </p:nvSpPr>
        <p:spPr>
          <a:xfrm>
            <a:off x="5725978" y="3365032"/>
            <a:ext cx="266050" cy="6318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93" name="Oval 11"/>
          <p:cNvGrpSpPr/>
          <p:nvPr/>
        </p:nvGrpSpPr>
        <p:grpSpPr>
          <a:xfrm>
            <a:off x="5874544" y="2114550"/>
            <a:ext cx="400050" cy="400050"/>
            <a:chOff x="0" y="0"/>
            <a:chExt cx="1066800" cy="1066800"/>
          </a:xfrm>
        </p:grpSpPr>
        <p:sp>
          <p:nvSpPr>
            <p:cNvPr id="591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92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610" name="AutoShape 12"/>
          <p:cNvSpPr/>
          <p:nvPr/>
        </p:nvSpPr>
        <p:spPr>
          <a:xfrm>
            <a:off x="6073669" y="2524125"/>
            <a:ext cx="609" cy="4381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597" name="Oval 13"/>
          <p:cNvGrpSpPr/>
          <p:nvPr/>
        </p:nvGrpSpPr>
        <p:grpSpPr>
          <a:xfrm>
            <a:off x="6330553" y="5009931"/>
            <a:ext cx="400050" cy="438582"/>
            <a:chOff x="0" y="-51384"/>
            <a:chExt cx="1066800" cy="1169551"/>
          </a:xfrm>
        </p:grpSpPr>
        <p:sp>
          <p:nvSpPr>
            <p:cNvPr id="59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96" name="T’"/>
            <p:cNvSpPr txBox="1"/>
            <p:nvPr/>
          </p:nvSpPr>
          <p:spPr>
            <a:xfrm>
              <a:off x="75576" y="-51384"/>
              <a:ext cx="915635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400" dirty="0"/>
                <a:t>T’</a:t>
              </a:r>
            </a:p>
          </p:txBody>
        </p:sp>
      </p:grpSp>
      <p:sp>
        <p:nvSpPr>
          <p:cNvPr id="611" name="AutoShape 14"/>
          <p:cNvSpPr/>
          <p:nvPr/>
        </p:nvSpPr>
        <p:spPr>
          <a:xfrm>
            <a:off x="6530578" y="4410075"/>
            <a:ext cx="0" cy="609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599" name="Picture 15" descr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3840" y="2743200"/>
            <a:ext cx="1038225" cy="315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0" name="Picture 16" descr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58603" y="3286125"/>
            <a:ext cx="709613" cy="197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01" name="Picture 17" descr="Picture 1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44315" y="3752850"/>
            <a:ext cx="985838" cy="27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02" name="Picture 18" descr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8838" y="4243388"/>
            <a:ext cx="1051322" cy="315516"/>
          </a:xfrm>
          <a:prstGeom prst="rect">
            <a:avLst/>
          </a:prstGeom>
          <a:ln w="12700">
            <a:miter lim="400000"/>
          </a:ln>
        </p:spPr>
      </p:pic>
      <p:pic>
        <p:nvPicPr>
          <p:cNvPr id="603" name="Picture 19" descr="Picture 1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4550" y="4829175"/>
            <a:ext cx="1301353" cy="276225"/>
          </a:xfrm>
          <a:prstGeom prst="rect">
            <a:avLst/>
          </a:prstGeom>
          <a:ln w="12700">
            <a:miter lim="400000"/>
          </a:ln>
        </p:spPr>
      </p:pic>
      <p:sp>
        <p:nvSpPr>
          <p:cNvPr id="604" name="Text Box 5"/>
          <p:cNvSpPr txBox="1"/>
          <p:nvPr/>
        </p:nvSpPr>
        <p:spPr>
          <a:xfrm>
            <a:off x="3701653" y="2685693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  <p:sp>
        <p:nvSpPr>
          <p:cNvPr id="605" name="Text Box 5"/>
          <p:cNvSpPr txBox="1"/>
          <p:nvPr/>
        </p:nvSpPr>
        <p:spPr>
          <a:xfrm>
            <a:off x="3701653" y="3213735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  <p:sp>
        <p:nvSpPr>
          <p:cNvPr id="606" name="Text Box 5"/>
          <p:cNvSpPr txBox="1"/>
          <p:nvPr/>
        </p:nvSpPr>
        <p:spPr>
          <a:xfrm>
            <a:off x="3701653" y="4752022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9" grpId="0" animBg="1" advAuto="0"/>
      <p:bldP spid="600" grpId="0" animBg="1" advAuto="0"/>
      <p:bldP spid="601" grpId="0" animBg="1" advAuto="0"/>
      <p:bldP spid="602" grpId="0" animBg="1" advAuto="0"/>
      <p:bldP spid="603" grpId="0" animBg="1" advAuto="0"/>
      <p:bldP spid="604" grpId="0" animBg="1" advAuto="0"/>
      <p:bldP spid="605" grpId="0" animBg="1" advAuto="0"/>
      <p:bldP spid="606" grpId="0" animBg="1" advAuto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BC8F62-DB8B-BD38-D54A-D0759C37B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614" name="Rectangle 3"/>
          <p:cNvSpPr txBox="1">
            <a:spLocks noGrp="1"/>
          </p:cNvSpPr>
          <p:nvPr>
            <p:ph idx="4294967295"/>
          </p:nvPr>
        </p:nvSpPr>
        <p:spPr>
          <a:xfrm>
            <a:off x="0" y="1371600"/>
            <a:ext cx="8229600" cy="4754563"/>
          </a:xfrm>
          <a:prstGeom prst="rect">
            <a:avLst/>
          </a:prstGeom>
        </p:spPr>
        <p:txBody>
          <a:bodyPr/>
          <a:lstStyle/>
          <a:p>
            <a:r>
              <a:t>Variables:</a:t>
            </a:r>
          </a:p>
          <a:p>
            <a:pPr lvl="1"/>
            <a:r>
              <a:t>R: Raining; T: Traffic</a:t>
            </a:r>
            <a:endParaRPr sz="2100">
              <a:solidFill>
                <a:srgbClr val="000000"/>
              </a:solidFill>
            </a:endParaRPr>
          </a:p>
          <a:p>
            <a:pPr lvl="1"/>
            <a:r>
              <a:t>D: Roof drips; S: I’m sad</a:t>
            </a:r>
            <a:br/>
            <a:endParaRPr sz="2100">
              <a:solidFill>
                <a:srgbClr val="000000"/>
              </a:solidFill>
            </a:endParaRPr>
          </a:p>
          <a:p>
            <a:r>
              <a:t>Questions:</a:t>
            </a:r>
          </a:p>
        </p:txBody>
      </p:sp>
      <p:grpSp>
        <p:nvGrpSpPr>
          <p:cNvPr id="617" name="Oval 4"/>
          <p:cNvGrpSpPr/>
          <p:nvPr/>
        </p:nvGrpSpPr>
        <p:grpSpPr>
          <a:xfrm>
            <a:off x="5429250" y="3371850"/>
            <a:ext cx="400050" cy="400050"/>
            <a:chOff x="0" y="0"/>
            <a:chExt cx="1066800" cy="1066800"/>
          </a:xfrm>
        </p:grpSpPr>
        <p:sp>
          <p:nvSpPr>
            <p:cNvPr id="61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16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620" name="Oval 5"/>
          <p:cNvGrpSpPr/>
          <p:nvPr/>
        </p:nvGrpSpPr>
        <p:grpSpPr>
          <a:xfrm>
            <a:off x="5943600" y="4229100"/>
            <a:ext cx="400050" cy="400050"/>
            <a:chOff x="0" y="0"/>
            <a:chExt cx="1066800" cy="1066800"/>
          </a:xfrm>
        </p:grpSpPr>
        <p:sp>
          <p:nvSpPr>
            <p:cNvPr id="61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19" name="S"/>
            <p:cNvSpPr txBox="1"/>
            <p:nvPr/>
          </p:nvSpPr>
          <p:spPr>
            <a:xfrm>
              <a:off x="287179" y="71736"/>
              <a:ext cx="4924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S</a:t>
              </a:r>
            </a:p>
          </p:txBody>
        </p:sp>
      </p:grpSp>
      <p:sp>
        <p:nvSpPr>
          <p:cNvPr id="635" name="AutoShape 6"/>
          <p:cNvSpPr/>
          <p:nvPr/>
        </p:nvSpPr>
        <p:spPr>
          <a:xfrm>
            <a:off x="5737141" y="3751652"/>
            <a:ext cx="298618" cy="497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24" name="Oval 7"/>
          <p:cNvGrpSpPr/>
          <p:nvPr/>
        </p:nvGrpSpPr>
        <p:grpSpPr>
          <a:xfrm>
            <a:off x="6515100" y="3371850"/>
            <a:ext cx="400050" cy="400050"/>
            <a:chOff x="0" y="0"/>
            <a:chExt cx="1066800" cy="1066800"/>
          </a:xfrm>
        </p:grpSpPr>
        <p:sp>
          <p:nvSpPr>
            <p:cNvPr id="62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23" name="D"/>
            <p:cNvSpPr txBox="1"/>
            <p:nvPr/>
          </p:nvSpPr>
          <p:spPr>
            <a:xfrm>
              <a:off x="218784" y="71736"/>
              <a:ext cx="629232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D</a:t>
              </a:r>
            </a:p>
          </p:txBody>
        </p:sp>
      </p:grpSp>
      <p:sp>
        <p:nvSpPr>
          <p:cNvPr id="636" name="AutoShape 8"/>
          <p:cNvSpPr/>
          <p:nvPr/>
        </p:nvSpPr>
        <p:spPr>
          <a:xfrm>
            <a:off x="6259920" y="3745955"/>
            <a:ext cx="339152" cy="50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28" name="Oval 9"/>
          <p:cNvGrpSpPr/>
          <p:nvPr/>
        </p:nvGrpSpPr>
        <p:grpSpPr>
          <a:xfrm>
            <a:off x="5943600" y="2514600"/>
            <a:ext cx="400050" cy="400050"/>
            <a:chOff x="0" y="0"/>
            <a:chExt cx="1066800" cy="1066800"/>
          </a:xfrm>
        </p:grpSpPr>
        <p:sp>
          <p:nvSpPr>
            <p:cNvPr id="62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27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637" name="AutoShape 10"/>
          <p:cNvSpPr/>
          <p:nvPr/>
        </p:nvSpPr>
        <p:spPr>
          <a:xfrm>
            <a:off x="5737141" y="2894402"/>
            <a:ext cx="298618" cy="497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638" name="AutoShape 11"/>
          <p:cNvSpPr/>
          <p:nvPr/>
        </p:nvSpPr>
        <p:spPr>
          <a:xfrm>
            <a:off x="6259920" y="2889067"/>
            <a:ext cx="339152" cy="5087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631" name="Picture 13" descr="Picture 1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7444" y="4282678"/>
            <a:ext cx="735806" cy="197644"/>
          </a:xfrm>
          <a:prstGeom prst="rect">
            <a:avLst/>
          </a:prstGeom>
          <a:ln w="12700">
            <a:miter lim="400000"/>
          </a:ln>
        </p:spPr>
      </p:pic>
      <p:pic>
        <p:nvPicPr>
          <p:cNvPr id="632" name="Picture 14" descr="Picture 1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14588" y="4695825"/>
            <a:ext cx="1038225" cy="276225"/>
          </a:xfrm>
          <a:prstGeom prst="rect">
            <a:avLst/>
          </a:prstGeom>
          <a:ln w="12700">
            <a:miter lim="400000"/>
          </a:ln>
        </p:spPr>
      </p:pic>
      <p:pic>
        <p:nvPicPr>
          <p:cNvPr id="633" name="Picture 15" descr="Picture 1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0300" y="5143500"/>
            <a:ext cx="1340644" cy="276225"/>
          </a:xfrm>
          <a:prstGeom prst="rect">
            <a:avLst/>
          </a:prstGeom>
          <a:ln w="12700">
            <a:miter lim="400000"/>
          </a:ln>
        </p:spPr>
      </p:pic>
      <p:sp>
        <p:nvSpPr>
          <p:cNvPr id="634" name="Text Box 5"/>
          <p:cNvSpPr txBox="1"/>
          <p:nvPr/>
        </p:nvSpPr>
        <p:spPr>
          <a:xfrm>
            <a:off x="4000500" y="4618672"/>
            <a:ext cx="114300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3300"/>
              </a:spcBef>
              <a:defRPr sz="56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r>
              <a:rPr sz="2100"/>
              <a:t>Yes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1" grpId="0" animBg="1" advAuto="0"/>
      <p:bldP spid="632" grpId="0" animBg="1" advAuto="0"/>
      <p:bldP spid="633" grpId="0" animBg="1" advAuto="0"/>
      <p:bldP spid="634" grpId="0" animBg="1" advAuto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46875" indent="-246875" defTabSz="297180">
              <a:spcBef>
                <a:spcPts val="1388"/>
              </a:spcBef>
              <a:defRPr sz="4608"/>
            </a:pPr>
            <a:r>
              <a:t>Given a Bayes net structure, can run </a:t>
            </a:r>
            <a:br/>
            <a:r>
              <a:t>d-separation algorithm to build a complete list of conditional independences that are necessarily true of the form</a:t>
            </a:r>
            <a:br/>
            <a:br/>
            <a:br/>
            <a:br/>
            <a:endParaRPr/>
          </a:p>
          <a:p>
            <a:pPr marL="246875" indent="-246875" defTabSz="297180">
              <a:spcBef>
                <a:spcPts val="1388"/>
              </a:spcBef>
              <a:defRPr sz="4608"/>
            </a:pPr>
            <a:r>
              <a:t>This list determines the set of probability distributions that can be represented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DAE8EC-B312-6700-F53A-97E91507A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Implications</a:t>
            </a:r>
          </a:p>
        </p:txBody>
      </p:sp>
      <p:pic>
        <p:nvPicPr>
          <p:cNvPr id="642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88525" y="3422967"/>
            <a:ext cx="3188967" cy="323149"/>
          </a:xfrm>
          <a:prstGeom prst="rect">
            <a:avLst/>
          </a:prstGeom>
          <a:ln w="12700">
            <a:miter lim="400000"/>
          </a:ln>
        </p:spPr>
      </p:pic>
      <p:pic>
        <p:nvPicPr>
          <p:cNvPr id="643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1905" y="2814761"/>
            <a:ext cx="1854895" cy="15395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Nodes: random variables (with domains)</a:t>
            </a:r>
          </a:p>
          <a:p>
            <a:pPr lvl="1"/>
            <a:r>
              <a:rPr lang="en-US" dirty="0"/>
              <a:t>Can be assigned (observed) or unassigned (unobserved)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Arcs: interactions</a:t>
            </a:r>
          </a:p>
          <a:p>
            <a:pPr lvl="1"/>
            <a:r>
              <a:rPr lang="en-US" dirty="0"/>
              <a:t>Indicate “direct influence” between variables</a:t>
            </a:r>
          </a:p>
          <a:p>
            <a:pPr lvl="1"/>
            <a:r>
              <a:rPr lang="en-US" dirty="0"/>
              <a:t>Formally: encode conditional independence </a:t>
            </a:r>
            <a:br>
              <a:rPr lang="en-US" dirty="0"/>
            </a:br>
            <a:r>
              <a:rPr lang="en-US" dirty="0"/>
              <a:t>(more later)</a:t>
            </a:r>
            <a:br>
              <a:rPr lang="en-US" dirty="0"/>
            </a:br>
            <a:endParaRPr lang="en-US" dirty="0"/>
          </a:p>
          <a:p>
            <a:r>
              <a:rPr lang="en-US" dirty="0"/>
              <a:t>For now: imagine that arrows mean direct </a:t>
            </a:r>
            <a:br>
              <a:rPr lang="en-US" dirty="0"/>
            </a:br>
            <a:r>
              <a:rPr lang="en-US" dirty="0"/>
              <a:t>causation (in general, they don’t!)</a:t>
            </a:r>
          </a:p>
        </p:txBody>
      </p:sp>
      <p:pic>
        <p:nvPicPr>
          <p:cNvPr id="421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879961" y="1449770"/>
            <a:ext cx="1085850" cy="7429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24" name="Group 5"/>
          <p:cNvGrpSpPr/>
          <p:nvPr/>
        </p:nvGrpSpPr>
        <p:grpSpPr>
          <a:xfrm>
            <a:off x="6951646" y="5545627"/>
            <a:ext cx="1856630" cy="1161071"/>
            <a:chOff x="0" y="0"/>
            <a:chExt cx="5610226" cy="3959225"/>
          </a:xfrm>
        </p:grpSpPr>
        <p:pic>
          <p:nvPicPr>
            <p:cNvPr id="422" name="Picture 6" descr="Picture 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26097"/>
            <a:stretch>
              <a:fillRect/>
            </a:stretch>
          </p:blipFill>
          <p:spPr>
            <a:xfrm>
              <a:off x="0" y="0"/>
              <a:ext cx="5610227" cy="39592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423" name="Rectangle 7"/>
            <p:cNvSpPr/>
            <p:nvPr/>
          </p:nvSpPr>
          <p:spPr>
            <a:xfrm>
              <a:off x="-1" y="0"/>
              <a:ext cx="1066801" cy="1981201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</p:grpSp>
      <p:pic>
        <p:nvPicPr>
          <p:cNvPr id="425" name="Picture 1" descr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6762" y="4307270"/>
            <a:ext cx="1485123" cy="888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426" name="Picture 2" descr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08411" y="2192720"/>
            <a:ext cx="2057400" cy="13716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Title 20">
            <a:extLst>
              <a:ext uri="{FF2B5EF4-FFF2-40B4-BE49-F238E27FC236}">
                <a16:creationId xmlns:a16="http://schemas.microsoft.com/office/drawing/2014/main" id="{65B7B571-7999-E7D6-47F1-919F45598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Bayesian Networks: Nodes and Arcs</a:t>
            </a:r>
          </a:p>
        </p:txBody>
      </p:sp>
    </p:spTree>
    <p:extLst>
      <p:ext uri="{BB962C8B-B14F-4D97-AF65-F5344CB8AC3E}">
        <p14:creationId xmlns:p14="http://schemas.microsoft.com/office/powerpoint/2010/main" val="741167085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" grpId="0" build="p" animBg="1" advAuto="0"/>
      <p:bldP spid="424" grpId="0" animBg="1" advAuto="0"/>
      <p:bldP spid="425" grpId="0" animBg="1" advAuto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AF70678-24CF-54B6-86D4-115F6822ED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45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Computing All Independences</a:t>
            </a:r>
          </a:p>
        </p:txBody>
      </p:sp>
      <p:pic>
        <p:nvPicPr>
          <p:cNvPr id="646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25802" y="2521756"/>
            <a:ext cx="3588427" cy="257934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58" name="Group 17"/>
          <p:cNvGrpSpPr/>
          <p:nvPr/>
        </p:nvGrpSpPr>
        <p:grpSpPr>
          <a:xfrm>
            <a:off x="5734050" y="1676399"/>
            <a:ext cx="1071563" cy="857252"/>
            <a:chOff x="0" y="-2"/>
            <a:chExt cx="2857500" cy="2286002"/>
          </a:xfrm>
        </p:grpSpPr>
        <p:grpSp>
          <p:nvGrpSpPr>
            <p:cNvPr id="649" name="Oval 12"/>
            <p:cNvGrpSpPr/>
            <p:nvPr/>
          </p:nvGrpSpPr>
          <p:grpSpPr>
            <a:xfrm>
              <a:off x="0" y="1415141"/>
              <a:ext cx="914400" cy="870859"/>
              <a:chOff x="0" y="-1"/>
              <a:chExt cx="914400" cy="870858"/>
            </a:xfrm>
          </p:grpSpPr>
          <p:sp>
            <p:nvSpPr>
              <p:cNvPr id="647" name="Oval"/>
              <p:cNvSpPr/>
              <p:nvPr/>
            </p:nvSpPr>
            <p:spPr>
              <a:xfrm>
                <a:off x="0" y="-1"/>
                <a:ext cx="914400" cy="87085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48" name="X"/>
              <p:cNvSpPr txBox="1"/>
              <p:nvPr/>
            </p:nvSpPr>
            <p:spPr>
              <a:xfrm>
                <a:off x="232352" y="35319"/>
                <a:ext cx="449699" cy="800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X</a:t>
                </a:r>
              </a:p>
            </p:txBody>
          </p:sp>
        </p:grpSp>
        <p:grpSp>
          <p:nvGrpSpPr>
            <p:cNvPr id="652" name="Oval 13"/>
            <p:cNvGrpSpPr/>
            <p:nvPr/>
          </p:nvGrpSpPr>
          <p:grpSpPr>
            <a:xfrm>
              <a:off x="914400" y="-2"/>
              <a:ext cx="914400" cy="870860"/>
              <a:chOff x="0" y="-1"/>
              <a:chExt cx="914400" cy="870858"/>
            </a:xfrm>
          </p:grpSpPr>
          <p:sp>
            <p:nvSpPr>
              <p:cNvPr id="650" name="Oval"/>
              <p:cNvSpPr/>
              <p:nvPr/>
            </p:nvSpPr>
            <p:spPr>
              <a:xfrm>
                <a:off x="0" y="-1"/>
                <a:ext cx="914400" cy="87085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51" name="Y"/>
              <p:cNvSpPr txBox="1"/>
              <p:nvPr/>
            </p:nvSpPr>
            <p:spPr>
              <a:xfrm>
                <a:off x="240901" y="35322"/>
                <a:ext cx="432597" cy="800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Y</a:t>
                </a:r>
              </a:p>
            </p:txBody>
          </p:sp>
        </p:grpSp>
        <p:grpSp>
          <p:nvGrpSpPr>
            <p:cNvPr id="655" name="Oval 14"/>
            <p:cNvGrpSpPr/>
            <p:nvPr/>
          </p:nvGrpSpPr>
          <p:grpSpPr>
            <a:xfrm>
              <a:off x="1943100" y="1415141"/>
              <a:ext cx="914400" cy="870859"/>
              <a:chOff x="0" y="-1"/>
              <a:chExt cx="914400" cy="870858"/>
            </a:xfrm>
          </p:grpSpPr>
          <p:sp>
            <p:nvSpPr>
              <p:cNvPr id="653" name="Oval"/>
              <p:cNvSpPr/>
              <p:nvPr/>
            </p:nvSpPr>
            <p:spPr>
              <a:xfrm>
                <a:off x="0" y="-1"/>
                <a:ext cx="914400" cy="87085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54" name="Z"/>
              <p:cNvSpPr txBox="1"/>
              <p:nvPr/>
            </p:nvSpPr>
            <p:spPr>
              <a:xfrm>
                <a:off x="245176" y="35319"/>
                <a:ext cx="424051" cy="80021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Z</a:t>
                </a:r>
              </a:p>
            </p:txBody>
          </p:sp>
        </p:grpSp>
        <p:sp>
          <p:nvSpPr>
            <p:cNvPr id="656" name="AutoShape 15"/>
            <p:cNvSpPr/>
            <p:nvPr/>
          </p:nvSpPr>
          <p:spPr>
            <a:xfrm flipH="1">
              <a:off x="457199" y="764267"/>
              <a:ext cx="590551" cy="63046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57" name="AutoShape 16"/>
            <p:cNvSpPr/>
            <p:nvPr/>
          </p:nvSpPr>
          <p:spPr>
            <a:xfrm>
              <a:off x="1695449" y="764267"/>
              <a:ext cx="704852" cy="63046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670" name="Group 17"/>
          <p:cNvGrpSpPr/>
          <p:nvPr/>
        </p:nvGrpSpPr>
        <p:grpSpPr>
          <a:xfrm>
            <a:off x="5791199" y="2647949"/>
            <a:ext cx="1051562" cy="914402"/>
            <a:chOff x="-1" y="-1"/>
            <a:chExt cx="2804163" cy="2438404"/>
          </a:xfrm>
        </p:grpSpPr>
        <p:grpSp>
          <p:nvGrpSpPr>
            <p:cNvPr id="661" name="Oval 12"/>
            <p:cNvGrpSpPr/>
            <p:nvPr/>
          </p:nvGrpSpPr>
          <p:grpSpPr>
            <a:xfrm>
              <a:off x="-1" y="1509485"/>
              <a:ext cx="897335" cy="928918"/>
              <a:chOff x="-1" y="0"/>
              <a:chExt cx="897334" cy="928916"/>
            </a:xfrm>
          </p:grpSpPr>
          <p:sp>
            <p:nvSpPr>
              <p:cNvPr id="659" name="Oval"/>
              <p:cNvSpPr/>
              <p:nvPr/>
            </p:nvSpPr>
            <p:spPr>
              <a:xfrm>
                <a:off x="-1" y="0"/>
                <a:ext cx="897334" cy="928916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60" name="X"/>
              <p:cNvSpPr txBox="1"/>
              <p:nvPr/>
            </p:nvSpPr>
            <p:spPr>
              <a:xfrm>
                <a:off x="223815" y="64349"/>
                <a:ext cx="449698" cy="800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X</a:t>
                </a:r>
              </a:p>
            </p:txBody>
          </p:sp>
        </p:grpSp>
        <p:grpSp>
          <p:nvGrpSpPr>
            <p:cNvPr id="664" name="Oval 13"/>
            <p:cNvGrpSpPr/>
            <p:nvPr/>
          </p:nvGrpSpPr>
          <p:grpSpPr>
            <a:xfrm>
              <a:off x="897330" y="-1"/>
              <a:ext cx="897335" cy="928918"/>
              <a:chOff x="-1" y="0"/>
              <a:chExt cx="897334" cy="928916"/>
            </a:xfrm>
          </p:grpSpPr>
          <p:sp>
            <p:nvSpPr>
              <p:cNvPr id="662" name="Oval"/>
              <p:cNvSpPr/>
              <p:nvPr/>
            </p:nvSpPr>
            <p:spPr>
              <a:xfrm>
                <a:off x="-1" y="0"/>
                <a:ext cx="897334" cy="928916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63" name="Y"/>
              <p:cNvSpPr txBox="1"/>
              <p:nvPr/>
            </p:nvSpPr>
            <p:spPr>
              <a:xfrm>
                <a:off x="232366" y="64349"/>
                <a:ext cx="432596" cy="800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Y</a:t>
                </a:r>
              </a:p>
            </p:txBody>
          </p:sp>
        </p:grpSp>
        <p:grpSp>
          <p:nvGrpSpPr>
            <p:cNvPr id="667" name="Oval 14"/>
            <p:cNvGrpSpPr/>
            <p:nvPr/>
          </p:nvGrpSpPr>
          <p:grpSpPr>
            <a:xfrm>
              <a:off x="1906827" y="1509485"/>
              <a:ext cx="897335" cy="928918"/>
              <a:chOff x="-1" y="0"/>
              <a:chExt cx="897334" cy="928916"/>
            </a:xfrm>
          </p:grpSpPr>
          <p:sp>
            <p:nvSpPr>
              <p:cNvPr id="665" name="Oval"/>
              <p:cNvSpPr/>
              <p:nvPr/>
            </p:nvSpPr>
            <p:spPr>
              <a:xfrm>
                <a:off x="-1" y="0"/>
                <a:ext cx="897334" cy="928916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66" name="Z"/>
              <p:cNvSpPr txBox="1"/>
              <p:nvPr/>
            </p:nvSpPr>
            <p:spPr>
              <a:xfrm>
                <a:off x="236641" y="64349"/>
                <a:ext cx="424050" cy="80021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Z</a:t>
                </a:r>
              </a:p>
            </p:txBody>
          </p:sp>
        </p:grpSp>
        <p:sp>
          <p:nvSpPr>
            <p:cNvPr id="668" name="AutoShape 15"/>
            <p:cNvSpPr/>
            <p:nvPr/>
          </p:nvSpPr>
          <p:spPr>
            <a:xfrm flipH="1">
              <a:off x="448666" y="815219"/>
              <a:ext cx="579527" cy="67249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69" name="AutoShape 16"/>
            <p:cNvSpPr/>
            <p:nvPr/>
          </p:nvSpPr>
          <p:spPr>
            <a:xfrm>
              <a:off x="1663801" y="815219"/>
              <a:ext cx="691693" cy="672494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682" name="Group 31"/>
          <p:cNvGrpSpPr/>
          <p:nvPr/>
        </p:nvGrpSpPr>
        <p:grpSpPr>
          <a:xfrm>
            <a:off x="5791199" y="3733799"/>
            <a:ext cx="1085853" cy="955224"/>
            <a:chOff x="-2" y="-2"/>
            <a:chExt cx="2895605" cy="2547263"/>
          </a:xfrm>
        </p:grpSpPr>
        <p:grpSp>
          <p:nvGrpSpPr>
            <p:cNvPr id="673" name="Oval 25"/>
            <p:cNvGrpSpPr/>
            <p:nvPr/>
          </p:nvGrpSpPr>
          <p:grpSpPr>
            <a:xfrm>
              <a:off x="-2" y="-2"/>
              <a:ext cx="949239" cy="949240"/>
              <a:chOff x="-1" y="-1"/>
              <a:chExt cx="949238" cy="949238"/>
            </a:xfrm>
          </p:grpSpPr>
          <p:sp>
            <p:nvSpPr>
              <p:cNvPr id="671" name="Circle"/>
              <p:cNvSpPr/>
              <p:nvPr/>
            </p:nvSpPr>
            <p:spPr>
              <a:xfrm>
                <a:off x="-1" y="-1"/>
                <a:ext cx="949238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72" name="X"/>
              <p:cNvSpPr txBox="1"/>
              <p:nvPr/>
            </p:nvSpPr>
            <p:spPr>
              <a:xfrm>
                <a:off x="249766" y="74508"/>
                <a:ext cx="449698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X</a:t>
                </a:r>
              </a:p>
            </p:txBody>
          </p:sp>
        </p:grpSp>
        <p:grpSp>
          <p:nvGrpSpPr>
            <p:cNvPr id="676" name="Oval 26"/>
            <p:cNvGrpSpPr/>
            <p:nvPr/>
          </p:nvGrpSpPr>
          <p:grpSpPr>
            <a:xfrm>
              <a:off x="1088570" y="1598022"/>
              <a:ext cx="944883" cy="949239"/>
              <a:chOff x="-1" y="-1"/>
              <a:chExt cx="944882" cy="949238"/>
            </a:xfrm>
          </p:grpSpPr>
          <p:sp>
            <p:nvSpPr>
              <p:cNvPr id="674" name="Oval"/>
              <p:cNvSpPr/>
              <p:nvPr/>
            </p:nvSpPr>
            <p:spPr>
              <a:xfrm>
                <a:off x="-1" y="-1"/>
                <a:ext cx="944882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75" name="Y"/>
              <p:cNvSpPr txBox="1"/>
              <p:nvPr/>
            </p:nvSpPr>
            <p:spPr>
              <a:xfrm>
                <a:off x="256140" y="74508"/>
                <a:ext cx="432597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Y</a:t>
                </a:r>
              </a:p>
            </p:txBody>
          </p:sp>
        </p:grpSp>
        <p:grpSp>
          <p:nvGrpSpPr>
            <p:cNvPr id="679" name="Oval 27"/>
            <p:cNvGrpSpPr/>
            <p:nvPr/>
          </p:nvGrpSpPr>
          <p:grpSpPr>
            <a:xfrm>
              <a:off x="1946364" y="-2"/>
              <a:ext cx="949239" cy="949240"/>
              <a:chOff x="-1" y="-1"/>
              <a:chExt cx="949238" cy="949238"/>
            </a:xfrm>
          </p:grpSpPr>
          <p:sp>
            <p:nvSpPr>
              <p:cNvPr id="677" name="Circle"/>
              <p:cNvSpPr/>
              <p:nvPr/>
            </p:nvSpPr>
            <p:spPr>
              <a:xfrm>
                <a:off x="-1" y="-1"/>
                <a:ext cx="949238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78" name="Z"/>
              <p:cNvSpPr txBox="1"/>
              <p:nvPr/>
            </p:nvSpPr>
            <p:spPr>
              <a:xfrm>
                <a:off x="262593" y="74508"/>
                <a:ext cx="424050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Z</a:t>
                </a:r>
              </a:p>
            </p:txBody>
          </p:sp>
        </p:grpSp>
        <p:sp>
          <p:nvSpPr>
            <p:cNvPr id="680" name="AutoShape 28"/>
            <p:cNvSpPr/>
            <p:nvPr/>
          </p:nvSpPr>
          <p:spPr>
            <a:xfrm>
              <a:off x="474617" y="949234"/>
              <a:ext cx="753290" cy="7881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81" name="AutoShape 29"/>
            <p:cNvSpPr/>
            <p:nvPr/>
          </p:nvSpPr>
          <p:spPr>
            <a:xfrm flipV="1">
              <a:off x="1894114" y="949234"/>
              <a:ext cx="526869" cy="788127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  <p:grpSp>
        <p:nvGrpSpPr>
          <p:cNvPr id="695" name="Group 31"/>
          <p:cNvGrpSpPr/>
          <p:nvPr/>
        </p:nvGrpSpPr>
        <p:grpSpPr>
          <a:xfrm>
            <a:off x="5848349" y="4819649"/>
            <a:ext cx="1085853" cy="932364"/>
            <a:chOff x="-2" y="-2"/>
            <a:chExt cx="2895605" cy="2486303"/>
          </a:xfrm>
        </p:grpSpPr>
        <p:grpSp>
          <p:nvGrpSpPr>
            <p:cNvPr id="685" name="Oval 25"/>
            <p:cNvGrpSpPr/>
            <p:nvPr/>
          </p:nvGrpSpPr>
          <p:grpSpPr>
            <a:xfrm>
              <a:off x="-2" y="1537062"/>
              <a:ext cx="949239" cy="949239"/>
              <a:chOff x="-1" y="-1"/>
              <a:chExt cx="949238" cy="949238"/>
            </a:xfrm>
          </p:grpSpPr>
          <p:sp>
            <p:nvSpPr>
              <p:cNvPr id="683" name="Circle"/>
              <p:cNvSpPr/>
              <p:nvPr/>
            </p:nvSpPr>
            <p:spPr>
              <a:xfrm>
                <a:off x="-1" y="-1"/>
                <a:ext cx="949238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84" name="X"/>
              <p:cNvSpPr txBox="1"/>
              <p:nvPr/>
            </p:nvSpPr>
            <p:spPr>
              <a:xfrm>
                <a:off x="249766" y="74508"/>
                <a:ext cx="449698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X</a:t>
                </a:r>
              </a:p>
            </p:txBody>
          </p:sp>
        </p:grpSp>
        <p:grpSp>
          <p:nvGrpSpPr>
            <p:cNvPr id="688" name="Oval 26"/>
            <p:cNvGrpSpPr/>
            <p:nvPr/>
          </p:nvGrpSpPr>
          <p:grpSpPr>
            <a:xfrm>
              <a:off x="949233" y="-2"/>
              <a:ext cx="944883" cy="949240"/>
              <a:chOff x="-1" y="-1"/>
              <a:chExt cx="944882" cy="949238"/>
            </a:xfrm>
          </p:grpSpPr>
          <p:sp>
            <p:nvSpPr>
              <p:cNvPr id="686" name="Oval"/>
              <p:cNvSpPr/>
              <p:nvPr/>
            </p:nvSpPr>
            <p:spPr>
              <a:xfrm>
                <a:off x="-1" y="-1"/>
                <a:ext cx="944882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87" name="Y"/>
              <p:cNvSpPr txBox="1"/>
              <p:nvPr/>
            </p:nvSpPr>
            <p:spPr>
              <a:xfrm>
                <a:off x="256140" y="74508"/>
                <a:ext cx="432597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Y</a:t>
                </a:r>
              </a:p>
            </p:txBody>
          </p:sp>
        </p:grpSp>
        <p:grpSp>
          <p:nvGrpSpPr>
            <p:cNvPr id="691" name="Oval 27"/>
            <p:cNvGrpSpPr/>
            <p:nvPr/>
          </p:nvGrpSpPr>
          <p:grpSpPr>
            <a:xfrm>
              <a:off x="1946364" y="1537062"/>
              <a:ext cx="949239" cy="949239"/>
              <a:chOff x="-1" y="-1"/>
              <a:chExt cx="949238" cy="949238"/>
            </a:xfrm>
          </p:grpSpPr>
          <p:sp>
            <p:nvSpPr>
              <p:cNvPr id="689" name="Circle"/>
              <p:cNvSpPr/>
              <p:nvPr/>
            </p:nvSpPr>
            <p:spPr>
              <a:xfrm>
                <a:off x="-1" y="-1"/>
                <a:ext cx="949238" cy="949238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690" name="Z"/>
              <p:cNvSpPr txBox="1"/>
              <p:nvPr/>
            </p:nvSpPr>
            <p:spPr>
              <a:xfrm>
                <a:off x="262593" y="74508"/>
                <a:ext cx="424050" cy="800217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40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1500"/>
                  <a:t>Z</a:t>
                </a:r>
              </a:p>
            </p:txBody>
          </p:sp>
        </p:grpSp>
        <p:sp>
          <p:nvSpPr>
            <p:cNvPr id="692" name="AutoShape 28"/>
            <p:cNvSpPr/>
            <p:nvPr/>
          </p:nvSpPr>
          <p:spPr>
            <a:xfrm flipH="1">
              <a:off x="474617" y="831668"/>
              <a:ext cx="609601" cy="68362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tail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93" name="AutoShape 29"/>
            <p:cNvSpPr/>
            <p:nvPr/>
          </p:nvSpPr>
          <p:spPr>
            <a:xfrm>
              <a:off x="1754777" y="849085"/>
              <a:ext cx="666205" cy="64879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94" name="AutoShape 30"/>
            <p:cNvSpPr/>
            <p:nvPr/>
          </p:nvSpPr>
          <p:spPr>
            <a:xfrm>
              <a:off x="988422" y="2011680"/>
              <a:ext cx="918755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  <a:headEnd type="triangle" w="med" len="med"/>
            </a:ln>
            <a:effectLst/>
          </p:spPr>
          <p:txBody>
            <a:bodyPr wrap="square" lIns="34290" tIns="34290" rIns="34290" bIns="34290" numCol="1" anchor="t">
              <a:noAutofit/>
            </a:bodyPr>
            <a:lstStyle/>
            <a:p>
              <a:pPr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</p:grpSp>
    </p:spTree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Rectangle 3"/>
          <p:cNvSpPr txBox="1">
            <a:spLocks noGrp="1"/>
          </p:cNvSpPr>
          <p:nvPr>
            <p:ph idx="1"/>
          </p:nvPr>
        </p:nvSpPr>
        <p:spPr>
          <a:xfrm>
            <a:off x="133450" y="1371600"/>
            <a:ext cx="4945684" cy="4754563"/>
          </a:xfrm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257161" indent="-257161">
              <a:defRPr sz="4000"/>
            </a:pPr>
            <a:r>
              <a:rPr dirty="0"/>
              <a:t>Given some graph topology G, only certain joint distributions can be encoded</a:t>
            </a:r>
          </a:p>
          <a:p>
            <a:pPr marL="257161" indent="-257161">
              <a:defRPr sz="4000"/>
            </a:pPr>
            <a:r>
              <a:rPr dirty="0"/>
              <a:t>The graph structure guarantees certain (conditional) independences </a:t>
            </a:r>
            <a:r>
              <a:rPr sz="600" dirty="0">
                <a:solidFill>
                  <a:srgbClr val="000000"/>
                </a:solidFill>
              </a:rPr>
              <a:t> </a:t>
            </a:r>
            <a:r>
              <a:rPr dirty="0"/>
              <a:t>(</a:t>
            </a:r>
            <a:r>
              <a:rPr lang="en-US" dirty="0"/>
              <a:t>t</a:t>
            </a:r>
            <a:r>
              <a:rPr dirty="0"/>
              <a:t>here might be more independence)</a:t>
            </a:r>
            <a:endParaRPr sz="600" dirty="0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2A4C1A-364D-8FE1-CF5F-E60E82687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Graph Topology Limits Distributions</a:t>
            </a:r>
          </a:p>
        </p:txBody>
      </p:sp>
      <p:sp>
        <p:nvSpPr>
          <p:cNvPr id="699" name="Freeform 4"/>
          <p:cNvSpPr/>
          <p:nvPr/>
        </p:nvSpPr>
        <p:spPr>
          <a:xfrm>
            <a:off x="5129845" y="2656623"/>
            <a:ext cx="1889482" cy="191272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787" h="20269" extrusionOk="0">
                <a:moveTo>
                  <a:pt x="15449" y="2394"/>
                </a:moveTo>
                <a:cubicBezTo>
                  <a:pt x="13969" y="2482"/>
                  <a:pt x="11651" y="552"/>
                  <a:pt x="9633" y="729"/>
                </a:cubicBezTo>
                <a:cubicBezTo>
                  <a:pt x="7616" y="905"/>
                  <a:pt x="4957" y="1776"/>
                  <a:pt x="3359" y="3429"/>
                </a:cubicBezTo>
                <a:cubicBezTo>
                  <a:pt x="1761" y="5081"/>
                  <a:pt x="-217" y="9106"/>
                  <a:pt x="19" y="10633"/>
                </a:cubicBezTo>
                <a:cubicBezTo>
                  <a:pt x="255" y="12159"/>
                  <a:pt x="4420" y="10973"/>
                  <a:pt x="4761" y="12563"/>
                </a:cubicBezTo>
                <a:cubicBezTo>
                  <a:pt x="5101" y="14153"/>
                  <a:pt x="477" y="19616"/>
                  <a:pt x="2088" y="20209"/>
                </a:cubicBezTo>
                <a:cubicBezTo>
                  <a:pt x="3700" y="20802"/>
                  <a:pt x="11362" y="16840"/>
                  <a:pt x="14441" y="16096"/>
                </a:cubicBezTo>
                <a:cubicBezTo>
                  <a:pt x="17519" y="15352"/>
                  <a:pt x="19785" y="16979"/>
                  <a:pt x="20584" y="15705"/>
                </a:cubicBezTo>
                <a:cubicBezTo>
                  <a:pt x="21383" y="14431"/>
                  <a:pt x="19588" y="11024"/>
                  <a:pt x="19248" y="8438"/>
                </a:cubicBezTo>
                <a:cubicBezTo>
                  <a:pt x="18907" y="5851"/>
                  <a:pt x="19143" y="1221"/>
                  <a:pt x="18514" y="211"/>
                </a:cubicBezTo>
                <a:cubicBezTo>
                  <a:pt x="17886" y="-798"/>
                  <a:pt x="16615" y="2129"/>
                  <a:pt x="15449" y="2394"/>
                </a:cubicBezTo>
                <a:close/>
              </a:path>
            </a:pathLst>
          </a:custGeom>
          <a:solidFill>
            <a:srgbClr val="BBE0E3"/>
          </a:solidFill>
          <a:ln w="12700">
            <a:solidFill>
              <a:srgbClr val="000000"/>
            </a:solidFill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00" name="Freeform 40"/>
          <p:cNvSpPr/>
          <p:nvPr/>
        </p:nvSpPr>
        <p:spPr>
          <a:xfrm>
            <a:off x="5363068" y="2894321"/>
            <a:ext cx="1330091" cy="10252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38" h="21355" extrusionOk="0">
                <a:moveTo>
                  <a:pt x="1894" y="12525"/>
                </a:moveTo>
                <a:cubicBezTo>
                  <a:pt x="3401" y="14534"/>
                  <a:pt x="6188" y="21255"/>
                  <a:pt x="9088" y="21354"/>
                </a:cubicBezTo>
                <a:cubicBezTo>
                  <a:pt x="11988" y="21453"/>
                  <a:pt x="17355" y="16444"/>
                  <a:pt x="19276" y="13145"/>
                </a:cubicBezTo>
                <a:cubicBezTo>
                  <a:pt x="21197" y="9847"/>
                  <a:pt x="21385" y="3424"/>
                  <a:pt x="20613" y="1639"/>
                </a:cubicBezTo>
                <a:cubicBezTo>
                  <a:pt x="19841" y="-147"/>
                  <a:pt x="16545" y="2680"/>
                  <a:pt x="14662" y="2407"/>
                </a:cubicBezTo>
                <a:cubicBezTo>
                  <a:pt x="12779" y="2135"/>
                  <a:pt x="11122" y="-73"/>
                  <a:pt x="9276" y="2"/>
                </a:cubicBezTo>
                <a:cubicBezTo>
                  <a:pt x="7431" y="76"/>
                  <a:pt x="5152" y="1217"/>
                  <a:pt x="3627" y="2779"/>
                </a:cubicBezTo>
                <a:cubicBezTo>
                  <a:pt x="2101" y="4342"/>
                  <a:pt x="350" y="7739"/>
                  <a:pt x="67" y="9351"/>
                </a:cubicBezTo>
                <a:cubicBezTo>
                  <a:pt x="-215" y="10963"/>
                  <a:pt x="388" y="10517"/>
                  <a:pt x="1894" y="12525"/>
                </a:cubicBezTo>
                <a:close/>
              </a:path>
            </a:pathLst>
          </a:custGeom>
          <a:solidFill>
            <a:srgbClr val="FF9999"/>
          </a:solidFill>
          <a:ln w="12700">
            <a:solidFill>
              <a:srgbClr val="000000"/>
            </a:solidFill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01" name="Freeform 5"/>
          <p:cNvSpPr/>
          <p:nvPr/>
        </p:nvSpPr>
        <p:spPr>
          <a:xfrm>
            <a:off x="5522420" y="3047770"/>
            <a:ext cx="639348" cy="5791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49" h="19423" extrusionOk="0">
                <a:moveTo>
                  <a:pt x="9957" y="567"/>
                </a:moveTo>
                <a:cubicBezTo>
                  <a:pt x="6698" y="1325"/>
                  <a:pt x="824" y="4719"/>
                  <a:pt x="104" y="7075"/>
                </a:cubicBezTo>
                <a:cubicBezTo>
                  <a:pt x="-616" y="9430"/>
                  <a:pt x="2529" y="12664"/>
                  <a:pt x="5523" y="14621"/>
                </a:cubicBezTo>
                <a:cubicBezTo>
                  <a:pt x="8517" y="16577"/>
                  <a:pt x="15717" y="20929"/>
                  <a:pt x="18066" y="18893"/>
                </a:cubicBezTo>
                <a:cubicBezTo>
                  <a:pt x="20416" y="16857"/>
                  <a:pt x="20984" y="5478"/>
                  <a:pt x="19620" y="2403"/>
                </a:cubicBezTo>
                <a:cubicBezTo>
                  <a:pt x="18256" y="-671"/>
                  <a:pt x="13216" y="-192"/>
                  <a:pt x="9957" y="567"/>
                </a:cubicBezTo>
                <a:close/>
              </a:path>
            </a:pathLst>
          </a:custGeom>
          <a:solidFill>
            <a:srgbClr val="CCFFCC"/>
          </a:solidFill>
          <a:ln w="12700">
            <a:solidFill>
              <a:srgbClr val="000000"/>
            </a:solidFill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02" name="Line 6"/>
          <p:cNvSpPr/>
          <p:nvPr/>
        </p:nvSpPr>
        <p:spPr>
          <a:xfrm>
            <a:off x="5334228" y="2474849"/>
            <a:ext cx="392679" cy="742504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3" name="Line 9"/>
          <p:cNvSpPr/>
          <p:nvPr/>
        </p:nvSpPr>
        <p:spPr>
          <a:xfrm flipH="1" flipV="1">
            <a:off x="6264029" y="4076637"/>
            <a:ext cx="652065" cy="56736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4" name="Line 41"/>
          <p:cNvSpPr/>
          <p:nvPr/>
        </p:nvSpPr>
        <p:spPr>
          <a:xfrm flipH="1">
            <a:off x="6566296" y="2888598"/>
            <a:ext cx="1334295" cy="376096"/>
          </a:xfrm>
          <a:prstGeom prst="line">
            <a:avLst/>
          </a:prstGeom>
          <a:ln w="127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grpSp>
        <p:nvGrpSpPr>
          <p:cNvPr id="743" name="Group 79"/>
          <p:cNvGrpSpPr/>
          <p:nvPr/>
        </p:nvGrpSpPr>
        <p:grpSpPr>
          <a:xfrm>
            <a:off x="7724775" y="1906469"/>
            <a:ext cx="1294259" cy="2551167"/>
            <a:chOff x="0" y="0"/>
            <a:chExt cx="3451355" cy="6803111"/>
          </a:xfrm>
        </p:grpSpPr>
        <p:sp>
          <p:nvSpPr>
            <p:cNvPr id="705" name="Rounded Rectangle 81"/>
            <p:cNvSpPr/>
            <p:nvPr/>
          </p:nvSpPr>
          <p:spPr>
            <a:xfrm>
              <a:off x="0" y="0"/>
              <a:ext cx="2851150" cy="6248400"/>
            </a:xfrm>
            <a:prstGeom prst="roundRect">
              <a:avLst>
                <a:gd name="adj" fmla="val 16667"/>
              </a:avLst>
            </a:prstGeom>
            <a:solidFill>
              <a:srgbClr val="FF9999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350"/>
            </a:p>
          </p:txBody>
        </p:sp>
        <p:grpSp>
          <p:nvGrpSpPr>
            <p:cNvPr id="717" name="Group 17"/>
            <p:cNvGrpSpPr/>
            <p:nvPr/>
          </p:nvGrpSpPr>
          <p:grpSpPr>
            <a:xfrm>
              <a:off x="565704" y="815008"/>
              <a:ext cx="2885652" cy="2578085"/>
              <a:chOff x="0" y="82105"/>
              <a:chExt cx="2885651" cy="2578083"/>
            </a:xfrm>
          </p:grpSpPr>
          <p:grpSp>
            <p:nvGrpSpPr>
              <p:cNvPr id="708" name="Oval 12"/>
              <p:cNvGrpSpPr/>
              <p:nvPr/>
            </p:nvGrpSpPr>
            <p:grpSpPr>
              <a:xfrm>
                <a:off x="-1" y="1082405"/>
                <a:ext cx="1577745" cy="1577785"/>
                <a:chOff x="0" y="82106"/>
                <a:chExt cx="1577743" cy="1577784"/>
              </a:xfrm>
            </p:grpSpPr>
            <p:sp>
              <p:nvSpPr>
                <p:cNvPr id="706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07" name="X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X</a:t>
                  </a:r>
                </a:p>
              </p:txBody>
            </p:sp>
          </p:grpSp>
          <p:grpSp>
            <p:nvGrpSpPr>
              <p:cNvPr id="711" name="Oval 13"/>
              <p:cNvGrpSpPr/>
              <p:nvPr/>
            </p:nvGrpSpPr>
            <p:grpSpPr>
              <a:xfrm>
                <a:off x="615486" y="82105"/>
                <a:ext cx="1577744" cy="1577786"/>
                <a:chOff x="0" y="82106"/>
                <a:chExt cx="1577743" cy="1577784"/>
              </a:xfrm>
            </p:grpSpPr>
            <p:sp>
              <p:nvSpPr>
                <p:cNvPr id="709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10" name="Y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Y</a:t>
                  </a:r>
                </a:p>
              </p:txBody>
            </p:sp>
          </p:grpSp>
          <p:grpSp>
            <p:nvGrpSpPr>
              <p:cNvPr id="714" name="Oval 14"/>
              <p:cNvGrpSpPr/>
              <p:nvPr/>
            </p:nvGrpSpPr>
            <p:grpSpPr>
              <a:xfrm>
                <a:off x="1307908" y="1082405"/>
                <a:ext cx="1577744" cy="1577785"/>
                <a:chOff x="0" y="82106"/>
                <a:chExt cx="1577743" cy="1577784"/>
              </a:xfrm>
            </p:grpSpPr>
            <p:sp>
              <p:nvSpPr>
                <p:cNvPr id="712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13" name="Z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Z</a:t>
                  </a:r>
                </a:p>
              </p:txBody>
            </p:sp>
          </p:grpSp>
          <p:sp>
            <p:nvSpPr>
              <p:cNvPr id="715" name="AutoShape 15"/>
              <p:cNvSpPr/>
              <p:nvPr/>
            </p:nvSpPr>
            <p:spPr>
              <a:xfrm flipH="1">
                <a:off x="307744" y="622331"/>
                <a:ext cx="397501" cy="44564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16" name="AutoShape 16"/>
              <p:cNvSpPr/>
              <p:nvPr/>
            </p:nvSpPr>
            <p:spPr>
              <a:xfrm>
                <a:off x="1141214" y="622331"/>
                <a:ext cx="474437" cy="44564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29" name="Group 17"/>
            <p:cNvGrpSpPr/>
            <p:nvPr/>
          </p:nvGrpSpPr>
          <p:grpSpPr>
            <a:xfrm>
              <a:off x="565704" y="2445026"/>
              <a:ext cx="2885652" cy="2578084"/>
              <a:chOff x="0" y="82105"/>
              <a:chExt cx="2885651" cy="2578083"/>
            </a:xfrm>
          </p:grpSpPr>
          <p:grpSp>
            <p:nvGrpSpPr>
              <p:cNvPr id="720" name="Oval 12"/>
              <p:cNvGrpSpPr/>
              <p:nvPr/>
            </p:nvGrpSpPr>
            <p:grpSpPr>
              <a:xfrm>
                <a:off x="-1" y="1082405"/>
                <a:ext cx="1577745" cy="1577785"/>
                <a:chOff x="0" y="82106"/>
                <a:chExt cx="1577743" cy="1577784"/>
              </a:xfrm>
            </p:grpSpPr>
            <p:sp>
              <p:nvSpPr>
                <p:cNvPr id="718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19" name="X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X</a:t>
                  </a:r>
                </a:p>
              </p:txBody>
            </p:sp>
          </p:grpSp>
          <p:grpSp>
            <p:nvGrpSpPr>
              <p:cNvPr id="723" name="Oval 13"/>
              <p:cNvGrpSpPr/>
              <p:nvPr/>
            </p:nvGrpSpPr>
            <p:grpSpPr>
              <a:xfrm>
                <a:off x="615486" y="82105"/>
                <a:ext cx="1577744" cy="1577786"/>
                <a:chOff x="0" y="82106"/>
                <a:chExt cx="1577743" cy="1577784"/>
              </a:xfrm>
            </p:grpSpPr>
            <p:sp>
              <p:nvSpPr>
                <p:cNvPr id="721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22" name="Y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Y</a:t>
                  </a:r>
                </a:p>
              </p:txBody>
            </p:sp>
          </p:grpSp>
          <p:grpSp>
            <p:nvGrpSpPr>
              <p:cNvPr id="726" name="Oval 14"/>
              <p:cNvGrpSpPr/>
              <p:nvPr/>
            </p:nvGrpSpPr>
            <p:grpSpPr>
              <a:xfrm>
                <a:off x="1307908" y="1082405"/>
                <a:ext cx="1577744" cy="1577785"/>
                <a:chOff x="0" y="82106"/>
                <a:chExt cx="1577743" cy="1577784"/>
              </a:xfrm>
            </p:grpSpPr>
            <p:sp>
              <p:nvSpPr>
                <p:cNvPr id="724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25" name="Z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Z</a:t>
                  </a:r>
                </a:p>
              </p:txBody>
            </p:sp>
          </p:grpSp>
          <p:sp>
            <p:nvSpPr>
              <p:cNvPr id="727" name="AutoShape 15"/>
              <p:cNvSpPr/>
              <p:nvPr/>
            </p:nvSpPr>
            <p:spPr>
              <a:xfrm flipH="1">
                <a:off x="307744" y="622331"/>
                <a:ext cx="397501" cy="44564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28" name="AutoShape 16"/>
              <p:cNvSpPr/>
              <p:nvPr/>
            </p:nvSpPr>
            <p:spPr>
              <a:xfrm>
                <a:off x="1141214" y="622331"/>
                <a:ext cx="474437" cy="44564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41" name="Group 17"/>
            <p:cNvGrpSpPr/>
            <p:nvPr/>
          </p:nvGrpSpPr>
          <p:grpSpPr>
            <a:xfrm>
              <a:off x="543076" y="4225028"/>
              <a:ext cx="2885652" cy="2578084"/>
              <a:chOff x="0" y="82105"/>
              <a:chExt cx="2885651" cy="2578082"/>
            </a:xfrm>
          </p:grpSpPr>
          <p:grpSp>
            <p:nvGrpSpPr>
              <p:cNvPr id="732" name="Oval 12"/>
              <p:cNvGrpSpPr/>
              <p:nvPr/>
            </p:nvGrpSpPr>
            <p:grpSpPr>
              <a:xfrm>
                <a:off x="-1" y="1082404"/>
                <a:ext cx="1577745" cy="1577785"/>
                <a:chOff x="0" y="82106"/>
                <a:chExt cx="1577743" cy="1577784"/>
              </a:xfrm>
            </p:grpSpPr>
            <p:sp>
              <p:nvSpPr>
                <p:cNvPr id="730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31" name="X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X</a:t>
                  </a:r>
                </a:p>
              </p:txBody>
            </p:sp>
          </p:grpSp>
          <p:grpSp>
            <p:nvGrpSpPr>
              <p:cNvPr id="735" name="Oval 13"/>
              <p:cNvGrpSpPr/>
              <p:nvPr/>
            </p:nvGrpSpPr>
            <p:grpSpPr>
              <a:xfrm>
                <a:off x="615486" y="82105"/>
                <a:ext cx="1577744" cy="1577786"/>
                <a:chOff x="0" y="82106"/>
                <a:chExt cx="1577743" cy="1577784"/>
              </a:xfrm>
            </p:grpSpPr>
            <p:sp>
              <p:nvSpPr>
                <p:cNvPr id="733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34" name="Y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Y</a:t>
                  </a:r>
                </a:p>
              </p:txBody>
            </p:sp>
          </p:grpSp>
          <p:grpSp>
            <p:nvGrpSpPr>
              <p:cNvPr id="738" name="Oval 14"/>
              <p:cNvGrpSpPr/>
              <p:nvPr/>
            </p:nvGrpSpPr>
            <p:grpSpPr>
              <a:xfrm>
                <a:off x="1307908" y="1082404"/>
                <a:ext cx="1577744" cy="1577785"/>
                <a:chOff x="0" y="82106"/>
                <a:chExt cx="1577743" cy="1577784"/>
              </a:xfrm>
            </p:grpSpPr>
            <p:sp>
              <p:nvSpPr>
                <p:cNvPr id="736" name="Circle"/>
                <p:cNvSpPr/>
                <p:nvPr/>
              </p:nvSpPr>
              <p:spPr>
                <a:xfrm>
                  <a:off x="0" y="82106"/>
                  <a:ext cx="615489" cy="615569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37" name="Z"/>
                <p:cNvSpPr/>
                <p:nvPr/>
              </p:nvSpPr>
              <p:spPr>
                <a:xfrm>
                  <a:off x="307743" y="3898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Z</a:t>
                  </a:r>
                </a:p>
              </p:txBody>
            </p:sp>
          </p:grpSp>
          <p:sp>
            <p:nvSpPr>
              <p:cNvPr id="739" name="AutoShape 15"/>
              <p:cNvSpPr/>
              <p:nvPr/>
            </p:nvSpPr>
            <p:spPr>
              <a:xfrm flipH="1">
                <a:off x="307744" y="622331"/>
                <a:ext cx="397501" cy="44564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40" name="AutoShape 16"/>
              <p:cNvSpPr/>
              <p:nvPr/>
            </p:nvSpPr>
            <p:spPr>
              <a:xfrm>
                <a:off x="1141214" y="622331"/>
                <a:ext cx="474437" cy="445645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pic>
          <p:nvPicPr>
            <p:cNvPr id="742" name="Picture 2" descr="Picture 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1538" y="135834"/>
              <a:ext cx="2322218" cy="4075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24" name="Group 80"/>
          <p:cNvGrpSpPr/>
          <p:nvPr/>
        </p:nvGrpSpPr>
        <p:grpSpPr>
          <a:xfrm>
            <a:off x="6181725" y="4343400"/>
            <a:ext cx="2783570" cy="1891149"/>
            <a:chOff x="0" y="0"/>
            <a:chExt cx="7422851" cy="5043064"/>
          </a:xfrm>
        </p:grpSpPr>
        <p:sp>
          <p:nvSpPr>
            <p:cNvPr id="744" name="Rounded Rectangle 102"/>
            <p:cNvSpPr/>
            <p:nvPr/>
          </p:nvSpPr>
          <p:spPr>
            <a:xfrm>
              <a:off x="0" y="0"/>
              <a:ext cx="6836665" cy="4130674"/>
            </a:xfrm>
            <a:prstGeom prst="roundRect">
              <a:avLst>
                <a:gd name="adj" fmla="val 16667"/>
              </a:avLst>
            </a:prstGeom>
            <a:solidFill>
              <a:srgbClr val="BBE0E3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50"/>
            </a:p>
          </p:txBody>
        </p:sp>
        <p:grpSp>
          <p:nvGrpSpPr>
            <p:cNvPr id="757" name="Group 31"/>
            <p:cNvGrpSpPr/>
            <p:nvPr/>
          </p:nvGrpSpPr>
          <p:grpSpPr>
            <a:xfrm>
              <a:off x="273466" y="1154332"/>
              <a:ext cx="2665674" cy="2295218"/>
              <a:chOff x="0" y="84509"/>
              <a:chExt cx="2665673" cy="2295216"/>
            </a:xfrm>
          </p:grpSpPr>
          <p:grpSp>
            <p:nvGrpSpPr>
              <p:cNvPr id="747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45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46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750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748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49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753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751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52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754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55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56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70" name="Group 31"/>
            <p:cNvGrpSpPr/>
            <p:nvPr/>
          </p:nvGrpSpPr>
          <p:grpSpPr>
            <a:xfrm>
              <a:off x="2569446" y="1112788"/>
              <a:ext cx="2665674" cy="2295217"/>
              <a:chOff x="0" y="84509"/>
              <a:chExt cx="2665673" cy="2295216"/>
            </a:xfrm>
          </p:grpSpPr>
          <p:grpSp>
            <p:nvGrpSpPr>
              <p:cNvPr id="760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58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59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763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761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62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766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764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65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767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68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69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83" name="Group 31"/>
            <p:cNvGrpSpPr/>
            <p:nvPr/>
          </p:nvGrpSpPr>
          <p:grpSpPr>
            <a:xfrm>
              <a:off x="4757178" y="1112788"/>
              <a:ext cx="2665674" cy="2295217"/>
              <a:chOff x="0" y="84509"/>
              <a:chExt cx="2665673" cy="2295216"/>
            </a:xfrm>
          </p:grpSpPr>
          <p:grpSp>
            <p:nvGrpSpPr>
              <p:cNvPr id="773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71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72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776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774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75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779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777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78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780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81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82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796" name="Group 31"/>
            <p:cNvGrpSpPr/>
            <p:nvPr/>
          </p:nvGrpSpPr>
          <p:grpSpPr>
            <a:xfrm>
              <a:off x="273466" y="2747847"/>
              <a:ext cx="2665674" cy="2295218"/>
              <a:chOff x="0" y="84509"/>
              <a:chExt cx="2665673" cy="2295216"/>
            </a:xfrm>
          </p:grpSpPr>
          <p:grpSp>
            <p:nvGrpSpPr>
              <p:cNvPr id="786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84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85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789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787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88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792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790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91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793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94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795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809" name="Group 31"/>
            <p:cNvGrpSpPr/>
            <p:nvPr/>
          </p:nvGrpSpPr>
          <p:grpSpPr>
            <a:xfrm>
              <a:off x="2569446" y="2706303"/>
              <a:ext cx="2665674" cy="2295218"/>
              <a:chOff x="0" y="84509"/>
              <a:chExt cx="2665673" cy="2295216"/>
            </a:xfrm>
          </p:grpSpPr>
          <p:grpSp>
            <p:nvGrpSpPr>
              <p:cNvPr id="799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797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798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802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800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01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805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803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04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806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807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808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tail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grpSp>
          <p:nvGrpSpPr>
            <p:cNvPr id="822" name="Group 31"/>
            <p:cNvGrpSpPr/>
            <p:nvPr/>
          </p:nvGrpSpPr>
          <p:grpSpPr>
            <a:xfrm>
              <a:off x="4757178" y="2706303"/>
              <a:ext cx="2665674" cy="2295218"/>
              <a:chOff x="0" y="84509"/>
              <a:chExt cx="2665673" cy="2295216"/>
            </a:xfrm>
          </p:grpSpPr>
          <p:grpSp>
            <p:nvGrpSpPr>
              <p:cNvPr id="812" name="Oval 25"/>
              <p:cNvGrpSpPr/>
              <p:nvPr/>
            </p:nvGrpSpPr>
            <p:grpSpPr>
              <a:xfrm>
                <a:off x="0" y="867846"/>
                <a:ext cx="1543612" cy="1511881"/>
                <a:chOff x="0" y="84509"/>
                <a:chExt cx="1543612" cy="1511880"/>
              </a:xfrm>
            </p:grpSpPr>
            <p:sp>
              <p:nvSpPr>
                <p:cNvPr id="810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11" name="X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X</a:t>
                  </a:r>
                </a:p>
              </p:txBody>
            </p:sp>
          </p:grpSp>
          <p:grpSp>
            <p:nvGrpSpPr>
              <p:cNvPr id="815" name="Oval 26"/>
              <p:cNvGrpSpPr/>
              <p:nvPr/>
            </p:nvGrpSpPr>
            <p:grpSpPr>
              <a:xfrm>
                <a:off x="547224" y="84509"/>
                <a:ext cx="1542358" cy="1511881"/>
                <a:chOff x="0" y="84509"/>
                <a:chExt cx="1542356" cy="1511880"/>
              </a:xfrm>
            </p:grpSpPr>
            <p:sp>
              <p:nvSpPr>
                <p:cNvPr id="813" name="Oval"/>
                <p:cNvSpPr/>
                <p:nvPr/>
              </p:nvSpPr>
              <p:spPr>
                <a:xfrm>
                  <a:off x="0" y="84509"/>
                  <a:ext cx="544716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14" name="Y"/>
                <p:cNvSpPr/>
                <p:nvPr/>
              </p:nvSpPr>
              <p:spPr>
                <a:xfrm>
                  <a:off x="272356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Y</a:t>
                  </a:r>
                </a:p>
              </p:txBody>
            </p:sp>
          </p:grpSp>
          <p:grpSp>
            <p:nvGrpSpPr>
              <p:cNvPr id="818" name="Oval 27"/>
              <p:cNvGrpSpPr/>
              <p:nvPr/>
            </p:nvGrpSpPr>
            <p:grpSpPr>
              <a:xfrm>
                <a:off x="1122061" y="867846"/>
                <a:ext cx="1543613" cy="1511881"/>
                <a:chOff x="0" y="84509"/>
                <a:chExt cx="1543612" cy="1511880"/>
              </a:xfrm>
            </p:grpSpPr>
            <p:sp>
              <p:nvSpPr>
                <p:cNvPr id="816" name="Oval"/>
                <p:cNvSpPr/>
                <p:nvPr/>
              </p:nvSpPr>
              <p:spPr>
                <a:xfrm>
                  <a:off x="0" y="84509"/>
                  <a:ext cx="547225" cy="483761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17" name="Z"/>
                <p:cNvSpPr/>
                <p:nvPr/>
              </p:nvSpPr>
              <p:spPr>
                <a:xfrm>
                  <a:off x="273612" y="326390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32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200"/>
                    <a:t>Z</a:t>
                  </a:r>
                </a:p>
              </p:txBody>
            </p:sp>
          </p:grpSp>
          <p:sp>
            <p:nvSpPr>
              <p:cNvPr id="819" name="AutoShape 28"/>
              <p:cNvSpPr/>
              <p:nvPr/>
            </p:nvSpPr>
            <p:spPr>
              <a:xfrm flipH="1">
                <a:off x="273612" y="508355"/>
                <a:ext cx="351429" cy="348397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820" name="AutoShape 29"/>
              <p:cNvSpPr/>
              <p:nvPr/>
            </p:nvSpPr>
            <p:spPr>
              <a:xfrm>
                <a:off x="1011612" y="517231"/>
                <a:ext cx="384061" cy="330643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  <p:sp>
            <p:nvSpPr>
              <p:cNvPr id="821" name="AutoShape 30"/>
              <p:cNvSpPr/>
              <p:nvPr/>
            </p:nvSpPr>
            <p:spPr>
              <a:xfrm>
                <a:off x="569816" y="1109726"/>
                <a:ext cx="529653" cy="1"/>
              </a:xfrm>
              <a:prstGeom prst="line">
                <a:avLst/>
              </a:prstGeom>
              <a:noFill/>
              <a:ln w="50800" cap="flat">
                <a:solidFill>
                  <a:srgbClr val="000000"/>
                </a:solidFill>
                <a:prstDash val="solid"/>
                <a:round/>
                <a:headEnd type="triangle" w="med" len="med"/>
              </a:ln>
              <a:effectLst/>
            </p:spPr>
            <p:txBody>
              <a:bodyPr wrap="square" lIns="34290" tIns="34290" rIns="34290" bIns="34290" numCol="1" anchor="t">
                <a:noAutofit/>
              </a:bodyPr>
              <a:lstStyle/>
              <a:p>
                <a:pPr defTabSz="685800">
                  <a:defRPr sz="360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pPr>
                <a:endParaRPr sz="1350"/>
              </a:p>
            </p:txBody>
          </p:sp>
        </p:grpSp>
        <p:pic>
          <p:nvPicPr>
            <p:cNvPr id="823" name="Picture 5" descr="Picture 5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44865" y="142436"/>
              <a:ext cx="458628" cy="56975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837" name="Group 82"/>
          <p:cNvGrpSpPr/>
          <p:nvPr/>
        </p:nvGrpSpPr>
        <p:grpSpPr>
          <a:xfrm>
            <a:off x="4111023" y="1400175"/>
            <a:ext cx="2457450" cy="1432322"/>
            <a:chOff x="0" y="0"/>
            <a:chExt cx="6553200" cy="3819525"/>
          </a:xfrm>
        </p:grpSpPr>
        <p:sp>
          <p:nvSpPr>
            <p:cNvPr id="825" name="Rounded Rectangle 74"/>
            <p:cNvSpPr/>
            <p:nvPr/>
          </p:nvSpPr>
          <p:spPr>
            <a:xfrm>
              <a:off x="0" y="0"/>
              <a:ext cx="6553200" cy="3200400"/>
            </a:xfrm>
            <a:prstGeom prst="roundRect">
              <a:avLst>
                <a:gd name="adj" fmla="val 16667"/>
              </a:avLst>
            </a:prstGeom>
            <a:solidFill>
              <a:srgbClr val="CCFFCC">
                <a:alpha val="34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280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1050"/>
            </a:p>
          </p:txBody>
        </p:sp>
        <p:grpSp>
          <p:nvGrpSpPr>
            <p:cNvPr id="835" name="Group 38"/>
            <p:cNvGrpSpPr/>
            <p:nvPr/>
          </p:nvGrpSpPr>
          <p:grpSpPr>
            <a:xfrm>
              <a:off x="2403481" y="1441450"/>
              <a:ext cx="2870202" cy="2378076"/>
              <a:chOff x="0" y="43814"/>
              <a:chExt cx="2870200" cy="2378075"/>
            </a:xfrm>
          </p:grpSpPr>
          <p:grpSp>
            <p:nvGrpSpPr>
              <p:cNvPr id="828" name="Oval 33"/>
              <p:cNvGrpSpPr/>
              <p:nvPr/>
            </p:nvGrpSpPr>
            <p:grpSpPr>
              <a:xfrm>
                <a:off x="0" y="805814"/>
                <a:ext cx="1616075" cy="1616076"/>
                <a:chOff x="0" y="43815"/>
                <a:chExt cx="1616075" cy="1616074"/>
              </a:xfrm>
            </p:grpSpPr>
            <p:sp>
              <p:nvSpPr>
                <p:cNvPr id="826" name="Circle"/>
                <p:cNvSpPr/>
                <p:nvPr/>
              </p:nvSpPr>
              <p:spPr>
                <a:xfrm>
                  <a:off x="0" y="43815"/>
                  <a:ext cx="692152" cy="692152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27" name="X"/>
                <p:cNvSpPr/>
                <p:nvPr/>
              </p:nvSpPr>
              <p:spPr>
                <a:xfrm>
                  <a:off x="346075" y="389889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X</a:t>
                  </a:r>
                </a:p>
              </p:txBody>
            </p:sp>
          </p:grpSp>
          <p:grpSp>
            <p:nvGrpSpPr>
              <p:cNvPr id="831" name="Oval 34"/>
              <p:cNvGrpSpPr/>
              <p:nvPr/>
            </p:nvGrpSpPr>
            <p:grpSpPr>
              <a:xfrm>
                <a:off x="615950" y="43814"/>
                <a:ext cx="1614488" cy="1616076"/>
                <a:chOff x="0" y="43815"/>
                <a:chExt cx="1614487" cy="1616074"/>
              </a:xfrm>
            </p:grpSpPr>
            <p:sp>
              <p:nvSpPr>
                <p:cNvPr id="829" name="Oval"/>
                <p:cNvSpPr/>
                <p:nvPr/>
              </p:nvSpPr>
              <p:spPr>
                <a:xfrm>
                  <a:off x="0" y="43815"/>
                  <a:ext cx="688977" cy="692152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30" name="Y"/>
                <p:cNvSpPr/>
                <p:nvPr/>
              </p:nvSpPr>
              <p:spPr>
                <a:xfrm>
                  <a:off x="344487" y="389889"/>
                  <a:ext cx="1270001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Y</a:t>
                  </a:r>
                </a:p>
              </p:txBody>
            </p:sp>
          </p:grpSp>
          <p:grpSp>
            <p:nvGrpSpPr>
              <p:cNvPr id="834" name="Oval 35"/>
              <p:cNvGrpSpPr/>
              <p:nvPr/>
            </p:nvGrpSpPr>
            <p:grpSpPr>
              <a:xfrm>
                <a:off x="1254125" y="805814"/>
                <a:ext cx="1616076" cy="1616076"/>
                <a:chOff x="0" y="43815"/>
                <a:chExt cx="1616075" cy="1616074"/>
              </a:xfrm>
            </p:grpSpPr>
            <p:sp>
              <p:nvSpPr>
                <p:cNvPr id="832" name="Circle"/>
                <p:cNvSpPr/>
                <p:nvPr/>
              </p:nvSpPr>
              <p:spPr>
                <a:xfrm>
                  <a:off x="0" y="43815"/>
                  <a:ext cx="692152" cy="692152"/>
                </a:xfrm>
                <a:prstGeom prst="ellipse">
                  <a:avLst/>
                </a:prstGeom>
                <a:solidFill>
                  <a:srgbClr val="FFFFFF"/>
                </a:solidFill>
                <a:ln w="50800" cap="flat">
                  <a:solidFill>
                    <a:srgbClr val="000000"/>
                  </a:solidFill>
                  <a:prstDash val="solid"/>
                  <a:round/>
                </a:ln>
                <a:effectLst/>
              </p:spPr>
              <p:txBody>
                <a:bodyPr wrap="square" lIns="34290" tIns="34290" rIns="34290" bIns="34290" numCol="1" anchor="ctr">
                  <a:noAutofit/>
                </a:bodyPr>
                <a:lstStyle/>
                <a:p>
                  <a:pPr algn="ctr" defTabSz="685800">
                    <a:defRPr sz="360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defRPr>
                  </a:pPr>
                  <a:endParaRPr sz="1350"/>
                </a:p>
              </p:txBody>
            </p:sp>
            <p:sp>
              <p:nvSpPr>
                <p:cNvPr id="833" name="Z"/>
                <p:cNvSpPr/>
                <p:nvPr/>
              </p:nvSpPr>
              <p:spPr>
                <a:xfrm>
                  <a:off x="346075" y="389889"/>
                  <a:ext cx="1270000" cy="1270001"/>
                </a:xfrm>
                <a:prstGeom prst="line">
                  <a:avLst/>
                </a:prstGeom>
                <a:noFill/>
                <a:ln w="12700" cap="flat">
                  <a:noFill/>
                  <a:miter lim="400000"/>
                </a:ln>
                <a:effectLst/>
                <a:extLst>
                  <a:ext uri="{C572A759-6A51-4108-AA02-DFA0A04FC94B}">
    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    </a:ext>
                </a:extLst>
              </p:spPr>
              <p:txBody>
                <a:bodyPr wrap="none" lIns="34290" tIns="34290" rIns="34290" bIns="34290" numCol="1" anchor="ctr">
                  <a:spAutoFit/>
                </a:bodyPr>
                <a:lstStyle>
                  <a:lvl1pPr algn="ctr" defTabSz="1828800">
                    <a:spcBef>
                      <a:spcPts val="0"/>
                    </a:spcBef>
                    <a:defRPr sz="40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defRPr>
                  </a:lvl1pPr>
                </a:lstStyle>
                <a:p>
                  <a:r>
                    <a:rPr sz="1500"/>
                    <a:t>Z</a:t>
                  </a:r>
                </a:p>
              </p:txBody>
            </p:sp>
          </p:grpSp>
        </p:grpSp>
        <p:pic>
          <p:nvPicPr>
            <p:cNvPr id="836" name="Picture 4" descr="Picture 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2275" y="304799"/>
              <a:ext cx="5978526" cy="91440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62500" lnSpcReduction="20000"/>
          </a:bodyPr>
          <a:lstStyle/>
          <a:p>
            <a:pPr marL="208301" indent="-208301" defTabSz="250746">
              <a:lnSpc>
                <a:spcPct val="90000"/>
              </a:lnSpc>
              <a:spcBef>
                <a:spcPts val="1163"/>
              </a:spcBef>
              <a:defRPr sz="4536"/>
            </a:pPr>
            <a:r>
              <a:t>Bayes nets compactly encode joint distributions</a:t>
            </a:r>
            <a:br/>
            <a:endParaRPr/>
          </a:p>
          <a:p>
            <a:pPr marL="208301" indent="-208301" defTabSz="250746">
              <a:lnSpc>
                <a:spcPct val="90000"/>
              </a:lnSpc>
              <a:spcBef>
                <a:spcPts val="1163"/>
              </a:spcBef>
              <a:defRPr sz="4536"/>
            </a:pPr>
            <a:r>
              <a:t>Guaranteed independencies of distributions can be deduced from BN graph structure</a:t>
            </a:r>
            <a:br/>
            <a:endParaRPr/>
          </a:p>
          <a:p>
            <a:pPr marL="208301" indent="-208301" defTabSz="250746">
              <a:lnSpc>
                <a:spcPct val="90000"/>
              </a:lnSpc>
              <a:spcBef>
                <a:spcPts val="1163"/>
              </a:spcBef>
              <a:defRPr sz="4536"/>
            </a:pPr>
            <a:r>
              <a:t>D-separation gives precise conditional independence guarantees from graph alone</a:t>
            </a:r>
            <a:br/>
            <a:endParaRPr/>
          </a:p>
          <a:p>
            <a:pPr marL="208301" indent="-208301" defTabSz="250746">
              <a:lnSpc>
                <a:spcPct val="90000"/>
              </a:lnSpc>
              <a:spcBef>
                <a:spcPts val="1163"/>
              </a:spcBef>
              <a:defRPr sz="4536"/>
            </a:pPr>
            <a:r>
              <a:t>A Bayesian network’s joint distribution may have further (conditional) independence that is not detectable until you inspect its specific (quantitative) distribution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931A367-6DBA-81FE-234F-F9D0042FD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Bayes Networks: Summary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ctangle 3"/>
          <p:cNvSpPr txBox="1"/>
          <p:nvPr/>
        </p:nvSpPr>
        <p:spPr>
          <a:xfrm>
            <a:off x="5319313" y="1711209"/>
            <a:ext cx="4057650" cy="19312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77812" indent="-277812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800">
                <a:solidFill>
                  <a:srgbClr val="797979"/>
                </a:solidFill>
              </a:defRPr>
            </a:pPr>
            <a:r>
              <a:rPr sz="2400" dirty="0"/>
              <a:t>Examples:</a:t>
            </a:r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800">
                <a:solidFill>
                  <a:srgbClr val="797979"/>
                </a:solidFill>
              </a:defRPr>
            </a:pPr>
            <a:r>
              <a:rPr sz="2400" dirty="0"/>
              <a:t>Posterior probability</a:t>
            </a:r>
            <a:br>
              <a:rPr sz="2400" dirty="0"/>
            </a:br>
            <a:endParaRPr sz="2400" dirty="0"/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800">
                <a:solidFill>
                  <a:srgbClr val="797979"/>
                </a:solidFill>
              </a:defRPr>
            </a:pPr>
            <a:r>
              <a:rPr sz="2400" dirty="0"/>
              <a:t>Most likely explanation:</a:t>
            </a:r>
          </a:p>
        </p:txBody>
      </p:sp>
      <p:sp>
        <p:nvSpPr>
          <p:cNvPr id="349" name="Rectangle 3"/>
          <p:cNvSpPr txBox="1">
            <a:spLocks noGrp="1"/>
          </p:cNvSpPr>
          <p:nvPr>
            <p:ph idx="1"/>
          </p:nvPr>
        </p:nvSpPr>
        <p:spPr>
          <a:xfrm>
            <a:off x="457200" y="1371600"/>
            <a:ext cx="4862113" cy="4754563"/>
          </a:xfrm>
          <a:prstGeom prst="rect">
            <a:avLst/>
          </a:prstGeom>
        </p:spPr>
        <p:txBody>
          <a:bodyPr>
            <a:normAutofit/>
          </a:bodyPr>
          <a:lstStyle>
            <a:lvl1pPr marL="685764" indent="-685764"/>
          </a:lstStyle>
          <a:p>
            <a:r>
              <a:rPr dirty="0"/>
              <a:t>Inference: calculating some useful quantity from a joint probability distribution</a:t>
            </a:r>
          </a:p>
        </p:txBody>
      </p:sp>
      <p:sp>
        <p:nvSpPr>
          <p:cNvPr id="34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Inference</a:t>
            </a:r>
          </a:p>
        </p:txBody>
      </p:sp>
      <p:pic>
        <p:nvPicPr>
          <p:cNvPr id="350" name="Picture 15" descr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2877" y="2812316"/>
            <a:ext cx="2800350" cy="250032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Picture 1" descr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4132885"/>
            <a:ext cx="7714357" cy="185787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icture 16" descr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4062" y="3757321"/>
            <a:ext cx="3309938" cy="26074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0" build="p" bldLvl="5" animBg="1" advAuto="0"/>
      <p:bldP spid="350" grpId="0" animBg="1" advAuto="0"/>
      <p:bldP spid="352" grpId="0" animBg="1" advAuto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9160" indent="-239160" defTabSz="287893">
              <a:lnSpc>
                <a:spcPct val="80000"/>
              </a:lnSpc>
              <a:spcBef>
                <a:spcPts val="825"/>
              </a:spcBef>
              <a:defRPr sz="3720"/>
            </a:pPr>
            <a:r>
              <a:t>General case:</a:t>
            </a:r>
          </a:p>
          <a:p>
            <a:pPr marL="460616" lvl="1" indent="-239160" defTabSz="287893">
              <a:lnSpc>
                <a:spcPct val="80000"/>
              </a:lnSpc>
              <a:spcBef>
                <a:spcPts val="825"/>
              </a:spcBef>
              <a:defRPr sz="3720"/>
            </a:pPr>
            <a:r>
              <a:t>Evidence variables: </a:t>
            </a:r>
            <a:endParaRPr sz="1953">
              <a:solidFill>
                <a:srgbClr val="000000"/>
              </a:solidFill>
            </a:endParaRPr>
          </a:p>
          <a:p>
            <a:pPr marL="460616" lvl="1" indent="-239160" defTabSz="287893">
              <a:lnSpc>
                <a:spcPct val="80000"/>
              </a:lnSpc>
              <a:spcBef>
                <a:spcPts val="825"/>
              </a:spcBef>
              <a:defRPr sz="3720"/>
            </a:pPr>
            <a:r>
              <a:t>Query* variable:</a:t>
            </a:r>
            <a:endParaRPr sz="1953">
              <a:solidFill>
                <a:srgbClr val="000000"/>
              </a:solidFill>
            </a:endParaRPr>
          </a:p>
          <a:p>
            <a:pPr marL="460616" lvl="1" indent="-239160" defTabSz="287893">
              <a:lnSpc>
                <a:spcPct val="80000"/>
              </a:lnSpc>
              <a:spcBef>
                <a:spcPts val="825"/>
              </a:spcBef>
              <a:defRPr sz="3720"/>
            </a:pPr>
            <a:r>
              <a:t>Hidden variables: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3F413E-B2C1-16EA-0292-5D7EDA261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</a:t>
            </a:r>
          </a:p>
        </p:txBody>
      </p:sp>
      <p:pic>
        <p:nvPicPr>
          <p:cNvPr id="357" name="Picture 15" descr="Picture 15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61635" y="1994358"/>
            <a:ext cx="1571625" cy="170260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icture 16" descr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5574" y="2619407"/>
            <a:ext cx="127398" cy="160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icture 12" descr="Picture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49873" y="3268266"/>
            <a:ext cx="719138" cy="160734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17" descr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11706" y="1504765"/>
            <a:ext cx="1382532" cy="2382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18" descr="Picture 1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9293" y="5358003"/>
            <a:ext cx="1414463" cy="189309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19" descr="Picture 1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79465" y="5296535"/>
            <a:ext cx="2443163" cy="40481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AutoShape 20"/>
          <p:cNvSpPr/>
          <p:nvPr/>
        </p:nvSpPr>
        <p:spPr>
          <a:xfrm rot="16200000">
            <a:off x="4867326" y="4777476"/>
            <a:ext cx="131123" cy="16009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742"/>
                  <a:pt x="10800" y="19684"/>
                </a:cubicBezTo>
                <a:lnTo>
                  <a:pt x="10800" y="12716"/>
                </a:lnTo>
                <a:cubicBezTo>
                  <a:pt x="10800" y="11658"/>
                  <a:pt x="5965" y="10800"/>
                  <a:pt x="0" y="10800"/>
                </a:cubicBezTo>
                <a:cubicBezTo>
                  <a:pt x="5965" y="10800"/>
                  <a:pt x="10800" y="9942"/>
                  <a:pt x="10800" y="8884"/>
                </a:cubicBezTo>
                <a:lnTo>
                  <a:pt x="10800" y="1916"/>
                </a:lnTo>
                <a:cubicBezTo>
                  <a:pt x="10800" y="858"/>
                  <a:pt x="15635" y="0"/>
                  <a:pt x="21600" y="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364" name="Picture 21" descr="Picture 2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17049" y="5702302"/>
            <a:ext cx="1181100" cy="171450"/>
          </a:xfrm>
          <a:prstGeom prst="rect">
            <a:avLst/>
          </a:prstGeom>
          <a:ln w="12700">
            <a:miter lim="400000"/>
          </a:ln>
        </p:spPr>
      </p:pic>
      <p:sp>
        <p:nvSpPr>
          <p:cNvPr id="369" name="Rectangle 3"/>
          <p:cNvSpPr txBox="1"/>
          <p:nvPr/>
        </p:nvSpPr>
        <p:spPr>
          <a:xfrm>
            <a:off x="357664" y="3580537"/>
            <a:ext cx="2670976" cy="40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marL="529166" indent="-529166" defTabSz="1828800">
              <a:lnSpc>
                <a:spcPct val="80000"/>
              </a:lnSpc>
              <a:spcBef>
                <a:spcPts val="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3600">
                <a:solidFill>
                  <a:srgbClr val="797979"/>
                </a:solidFill>
              </a:defRPr>
            </a:lvl1pPr>
          </a:lstStyle>
          <a:p>
            <a:r>
              <a:rPr sz="1350"/>
              <a:t>Step 1: Select the entries consistent with the evidence</a:t>
            </a:r>
          </a:p>
        </p:txBody>
      </p:sp>
      <p:sp>
        <p:nvSpPr>
          <p:cNvPr id="370" name="Rectangle 3"/>
          <p:cNvSpPr txBox="1"/>
          <p:nvPr/>
        </p:nvSpPr>
        <p:spPr>
          <a:xfrm>
            <a:off x="3138479" y="3580537"/>
            <a:ext cx="2867042" cy="4058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marL="529166" indent="-529166" defTabSz="1828800">
              <a:lnSpc>
                <a:spcPct val="80000"/>
              </a:lnSpc>
              <a:spcBef>
                <a:spcPts val="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3600">
                <a:solidFill>
                  <a:srgbClr val="797979"/>
                </a:solidFill>
              </a:defRPr>
            </a:lvl1pPr>
          </a:lstStyle>
          <a:p>
            <a:r>
              <a:rPr sz="1350"/>
              <a:t>Step 2: Sum out H to get joint of query and evidence</a:t>
            </a:r>
          </a:p>
        </p:txBody>
      </p:sp>
      <p:sp>
        <p:nvSpPr>
          <p:cNvPr id="371" name="Rectangle 3"/>
          <p:cNvSpPr txBox="1"/>
          <p:nvPr/>
        </p:nvSpPr>
        <p:spPr>
          <a:xfrm>
            <a:off x="6600071" y="3595864"/>
            <a:ext cx="2089761" cy="2396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>
            <a:lvl1pPr marL="529166" indent="-529166" defTabSz="1828800">
              <a:lnSpc>
                <a:spcPct val="80000"/>
              </a:lnSpc>
              <a:spcBef>
                <a:spcPts val="900"/>
              </a:spcBef>
              <a:buClr>
                <a:schemeClr val="accent1"/>
              </a:buClr>
              <a:buSzPct val="104999"/>
              <a:buFont typeface="Avenir Next"/>
              <a:buChar char="‣"/>
              <a:defRPr sz="3600">
                <a:solidFill>
                  <a:srgbClr val="797979"/>
                </a:solidFill>
              </a:defRPr>
            </a:lvl1pPr>
          </a:lstStyle>
          <a:p>
            <a:r>
              <a:rPr sz="1350"/>
              <a:t>Step 3: Normalize</a:t>
            </a:r>
          </a:p>
        </p:txBody>
      </p:sp>
      <p:pic>
        <p:nvPicPr>
          <p:cNvPr id="372" name="Picture 1" descr="Picture 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68" y="4038649"/>
            <a:ext cx="2089761" cy="1201927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2" descr="Picture 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62455" y="4038649"/>
            <a:ext cx="1807938" cy="1205292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4" descr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3944" y="4961202"/>
            <a:ext cx="1847850" cy="4381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5" descr="Picture 5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6269" y="5448303"/>
            <a:ext cx="2743200" cy="400050"/>
          </a:xfrm>
          <a:prstGeom prst="rect">
            <a:avLst/>
          </a:prstGeom>
          <a:ln w="12700">
            <a:miter lim="400000"/>
          </a:ln>
        </p:spPr>
      </p:pic>
      <p:pic>
        <p:nvPicPr>
          <p:cNvPr id="376" name="Picture 9" descr="Picture 9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9072" y="3913508"/>
            <a:ext cx="614058" cy="826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0" grpId="0" animBg="1" advAuto="0"/>
      <p:bldP spid="361" grpId="0" animBg="1" advAuto="0"/>
      <p:bldP spid="362" grpId="0" animBg="1" advAuto="0"/>
      <p:bldP spid="363" grpId="0" animBg="1" advAuto="0"/>
      <p:bldP spid="364" grpId="0" animBg="1" advAuto="0"/>
      <p:bldP spid="369" grpId="0" animBg="1" advAuto="0"/>
      <p:bldP spid="370" grpId="0" animBg="1" advAuto="0"/>
      <p:bldP spid="371" grpId="0" animBg="1" advAuto="0"/>
      <p:bldP spid="372" grpId="0" animBg="1" advAuto="0"/>
      <p:bldP spid="373" grpId="0" animBg="1" advAuto="0"/>
      <p:bldP spid="374" grpId="0" animBg="1" advAuto="0"/>
      <p:bldP spid="375" grpId="0" animBg="1" advAuto="0"/>
      <p:bldP spid="376" grpId="0" animBg="1" advAuto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26302" indent="-226302" defTabSz="272415">
              <a:spcBef>
                <a:spcPts val="1275"/>
              </a:spcBef>
              <a:defRPr sz="4224"/>
            </a:pPr>
            <a:r>
              <a:rPr dirty="0"/>
              <a:t>Given unlimited time, inference in BNs is easy</a:t>
            </a:r>
          </a:p>
          <a:p>
            <a:pPr marL="226302" indent="-226302" defTabSz="272415">
              <a:spcBef>
                <a:spcPts val="1275"/>
              </a:spcBef>
              <a:defRPr sz="4224"/>
            </a:pPr>
            <a:r>
              <a:rPr dirty="0"/>
              <a:t>Reminder of inference by enumeration by example: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AC5634-86AA-17A1-7432-3BA203C68A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Inference by Enumeration in Bayes Net</a:t>
            </a:r>
          </a:p>
        </p:txBody>
      </p:sp>
      <p:grpSp>
        <p:nvGrpSpPr>
          <p:cNvPr id="382" name="Oval 4"/>
          <p:cNvGrpSpPr/>
          <p:nvPr/>
        </p:nvGrpSpPr>
        <p:grpSpPr>
          <a:xfrm>
            <a:off x="6564330" y="2391476"/>
            <a:ext cx="571500" cy="571500"/>
            <a:chOff x="0" y="0"/>
            <a:chExt cx="1524000" cy="1524000"/>
          </a:xfrm>
        </p:grpSpPr>
        <p:sp>
          <p:nvSpPr>
            <p:cNvPr id="380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81" name="B"/>
            <p:cNvSpPr txBox="1"/>
            <p:nvPr/>
          </p:nvSpPr>
          <p:spPr>
            <a:xfrm>
              <a:off x="475168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B</a:t>
              </a:r>
            </a:p>
          </p:txBody>
        </p:sp>
      </p:grpSp>
      <p:grpSp>
        <p:nvGrpSpPr>
          <p:cNvPr id="385" name="Oval 4"/>
          <p:cNvGrpSpPr/>
          <p:nvPr/>
        </p:nvGrpSpPr>
        <p:grpSpPr>
          <a:xfrm>
            <a:off x="8145429" y="2391476"/>
            <a:ext cx="571500" cy="571500"/>
            <a:chOff x="0" y="0"/>
            <a:chExt cx="1524000" cy="1524000"/>
          </a:xfrm>
        </p:grpSpPr>
        <p:sp>
          <p:nvSpPr>
            <p:cNvPr id="383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84" name="E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E</a:t>
              </a:r>
            </a:p>
          </p:txBody>
        </p:sp>
      </p:grpSp>
      <p:grpSp>
        <p:nvGrpSpPr>
          <p:cNvPr id="388" name="Oval 4"/>
          <p:cNvGrpSpPr/>
          <p:nvPr/>
        </p:nvGrpSpPr>
        <p:grpSpPr>
          <a:xfrm>
            <a:off x="7387439" y="3225377"/>
            <a:ext cx="571500" cy="571500"/>
            <a:chOff x="0" y="0"/>
            <a:chExt cx="1524000" cy="1524000"/>
          </a:xfrm>
        </p:grpSpPr>
        <p:sp>
          <p:nvSpPr>
            <p:cNvPr id="386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87" name="A"/>
            <p:cNvSpPr txBox="1"/>
            <p:nvPr/>
          </p:nvSpPr>
          <p:spPr>
            <a:xfrm>
              <a:off x="462347" y="238781"/>
              <a:ext cx="59931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A</a:t>
              </a:r>
            </a:p>
          </p:txBody>
        </p:sp>
      </p:grpSp>
      <p:grpSp>
        <p:nvGrpSpPr>
          <p:cNvPr id="391" name="Oval 4"/>
          <p:cNvGrpSpPr/>
          <p:nvPr/>
        </p:nvGrpSpPr>
        <p:grpSpPr>
          <a:xfrm>
            <a:off x="8231604" y="4166471"/>
            <a:ext cx="571500" cy="571500"/>
            <a:chOff x="0" y="0"/>
            <a:chExt cx="1524000" cy="1524000"/>
          </a:xfrm>
        </p:grpSpPr>
        <p:sp>
          <p:nvSpPr>
            <p:cNvPr id="389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90" name="M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M</a:t>
              </a:r>
            </a:p>
          </p:txBody>
        </p:sp>
      </p:grpSp>
      <p:grpSp>
        <p:nvGrpSpPr>
          <p:cNvPr id="394" name="Oval 4"/>
          <p:cNvGrpSpPr/>
          <p:nvPr/>
        </p:nvGrpSpPr>
        <p:grpSpPr>
          <a:xfrm>
            <a:off x="6690134" y="4166471"/>
            <a:ext cx="571500" cy="571500"/>
            <a:chOff x="0" y="0"/>
            <a:chExt cx="1524000" cy="1524000"/>
          </a:xfrm>
        </p:grpSpPr>
        <p:sp>
          <p:nvSpPr>
            <p:cNvPr id="392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393" name="J"/>
            <p:cNvSpPr txBox="1"/>
            <p:nvPr/>
          </p:nvSpPr>
          <p:spPr>
            <a:xfrm>
              <a:off x="554251" y="238781"/>
              <a:ext cx="41550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J</a:t>
              </a:r>
            </a:p>
          </p:txBody>
        </p:sp>
      </p:grpSp>
      <p:sp>
        <p:nvSpPr>
          <p:cNvPr id="395" name="AutoShape 6"/>
          <p:cNvSpPr/>
          <p:nvPr/>
        </p:nvSpPr>
        <p:spPr>
          <a:xfrm>
            <a:off x="7877725" y="3717581"/>
            <a:ext cx="437573" cy="53258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396" name="AutoShape 6"/>
          <p:cNvSpPr/>
          <p:nvPr/>
        </p:nvSpPr>
        <p:spPr>
          <a:xfrm flipH="1">
            <a:off x="7177940" y="3717581"/>
            <a:ext cx="295675" cy="532584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404" name="AutoShape 6"/>
          <p:cNvSpPr/>
          <p:nvPr/>
        </p:nvSpPr>
        <p:spPr>
          <a:xfrm>
            <a:off x="7871815" y="2895745"/>
            <a:ext cx="360737" cy="3968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405" name="AutoShape 6"/>
          <p:cNvSpPr/>
          <p:nvPr/>
        </p:nvSpPr>
        <p:spPr>
          <a:xfrm>
            <a:off x="7057521" y="2887387"/>
            <a:ext cx="408226" cy="413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399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" y="4536845"/>
            <a:ext cx="1584549" cy="248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0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825" y="4536845"/>
            <a:ext cx="1859834" cy="24842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1" name="Picture 5" descr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34825" y="5050774"/>
            <a:ext cx="2399295" cy="51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Picture 6" descr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5429" y="5637223"/>
            <a:ext cx="4246370" cy="5141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03" name="Picture 7" descr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180" y="6176554"/>
            <a:ext cx="8572500" cy="49846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animBg="1" advAuto="0"/>
      <p:bldP spid="401" grpId="0" animBg="1" advAuto="0"/>
      <p:bldP spid="402" grpId="0" animBg="1" advAuto="0"/>
      <p:bldP spid="403" grpId="0" animBg="1" advAuto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7288A30-72FE-1159-6279-5BA3BB3B3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Inference by Enumeration?</a:t>
            </a:r>
          </a:p>
        </p:txBody>
      </p:sp>
      <p:pic>
        <p:nvPicPr>
          <p:cNvPr id="411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0" y="2152650"/>
            <a:ext cx="4785122" cy="3164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Picture 2" descr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79875" y="5476267"/>
            <a:ext cx="3784251" cy="248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Picture 2" descr="Picture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88259" y="4534594"/>
            <a:ext cx="3460256" cy="1752326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>
            <a:lvl1pPr marL="603472" indent="-603472" defTabSz="726440">
              <a:spcBef>
                <a:spcPts val="3400"/>
              </a:spcBef>
              <a:defRPr sz="4224"/>
            </a:lvl1pPr>
            <a:lvl2pPr marL="1162272" indent="-603472" defTabSz="726440">
              <a:spcBef>
                <a:spcPts val="3400"/>
              </a:spcBef>
              <a:defRPr sz="4224"/>
            </a:lvl2pPr>
          </a:lstStyle>
          <a:p>
            <a:r>
              <a:rPr sz="2400" dirty="0"/>
              <a:t>Why is inference by enumeration so slow?</a:t>
            </a:r>
          </a:p>
          <a:p>
            <a:pPr lvl="1"/>
            <a:r>
              <a:rPr sz="2400" dirty="0"/>
              <a:t>You join up the whole joint distribution before you sum out the hidden variables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A6C55-22EF-39E5-48BD-BCF663838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</a:t>
            </a:r>
          </a:p>
        </p:txBody>
      </p:sp>
      <p:pic>
        <p:nvPicPr>
          <p:cNvPr id="417" name="Picture 1" descr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08696" y="3830688"/>
            <a:ext cx="3009552" cy="2006368"/>
          </a:xfrm>
          <a:prstGeom prst="rect">
            <a:avLst/>
          </a:prstGeom>
          <a:ln w="12700">
            <a:miter lim="400000"/>
          </a:ln>
        </p:spPr>
      </p:pic>
      <p:sp>
        <p:nvSpPr>
          <p:cNvPr id="418" name="Content Placeholder 2"/>
          <p:cNvSpPr txBox="1"/>
          <p:nvPr/>
        </p:nvSpPr>
        <p:spPr>
          <a:xfrm>
            <a:off x="4154996" y="3012716"/>
            <a:ext cx="4295055" cy="36202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4289" tIns="34289" rIns="34289" bIns="34289">
            <a:spAutoFit/>
          </a:bodyPr>
          <a:lstStyle/>
          <a:p>
            <a:pPr marL="238125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200">
                <a:solidFill>
                  <a:srgbClr val="797979"/>
                </a:solidFill>
              </a:defRPr>
            </a:pPr>
            <a:r>
              <a:rPr sz="1575" dirty="0"/>
              <a:t>Idea: interleave joining and marginalizing</a:t>
            </a:r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dirty="0"/>
              <a:t>Called “Variable Elimination”</a:t>
            </a:r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dirty="0"/>
              <a:t>Still NP-hard, but usually much faster than inference by enumeration</a:t>
            </a:r>
            <a:br>
              <a:rPr sz="1500" dirty="0"/>
            </a:br>
            <a:br>
              <a:rPr sz="1500" dirty="0"/>
            </a:br>
            <a:br>
              <a:rPr sz="1500" dirty="0"/>
            </a:br>
            <a:br>
              <a:rPr sz="1500" dirty="0"/>
            </a:br>
            <a:br>
              <a:rPr sz="1500" dirty="0"/>
            </a:br>
            <a:br>
              <a:rPr sz="1500" dirty="0"/>
            </a:br>
            <a:endParaRPr sz="1500" dirty="0"/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endParaRPr lang="en-US" sz="1500" dirty="0"/>
          </a:p>
          <a:p>
            <a:pPr marL="476250" lvl="1" indent="-238125" defTabSz="685800">
              <a:spcBef>
                <a:spcPts val="1463"/>
              </a:spcBef>
              <a:buClr>
                <a:schemeClr val="accent1"/>
              </a:buClr>
              <a:buSzPct val="104999"/>
              <a:buFont typeface="Avenir Next"/>
              <a:buChar char="‣"/>
              <a:defRPr sz="4000">
                <a:solidFill>
                  <a:srgbClr val="797979"/>
                </a:solidFill>
              </a:defRPr>
            </a:pPr>
            <a:r>
              <a:rPr sz="1500" dirty="0"/>
              <a:t>First we’ll need some new notation: factors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4" grpId="0" animBg="1" advAuto="0"/>
      <p:bldP spid="416" grpId="0" animBg="1" advAuto="0"/>
      <p:bldP spid="417" grpId="0" animBg="1" advAuto="0"/>
      <p:bldP spid="418" grpId="0" build="p" bldLvl="5" animBg="1" advAuto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00586" indent="-200586" defTabSz="241458">
              <a:spcBef>
                <a:spcPts val="1125"/>
              </a:spcBef>
              <a:defRPr sz="3743"/>
            </a:pPr>
            <a:r>
              <a:rPr dirty="0"/>
              <a:t>Joint distribution: P(X,Y)</a:t>
            </a: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Entries P(</a:t>
            </a:r>
            <a:r>
              <a:rPr dirty="0" err="1"/>
              <a:t>x,y</a:t>
            </a:r>
            <a:r>
              <a:rPr dirty="0"/>
              <a:t>) for all x, y</a:t>
            </a:r>
            <a:endParaRPr sz="1638" dirty="0">
              <a:solidFill>
                <a:srgbClr val="000000"/>
              </a:solidFill>
            </a:endParaRP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Sums to 1</a:t>
            </a:r>
          </a:p>
          <a:p>
            <a:pPr marL="200586" indent="-200586" defTabSz="241458">
              <a:spcBef>
                <a:spcPts val="1125"/>
              </a:spcBef>
              <a:defRPr sz="3743"/>
            </a:pPr>
            <a:r>
              <a:rPr dirty="0"/>
              <a:t>Selected joint: P(</a:t>
            </a:r>
            <a:r>
              <a:rPr dirty="0" err="1"/>
              <a:t>x,Y</a:t>
            </a:r>
            <a:r>
              <a:rPr dirty="0"/>
              <a:t>)</a:t>
            </a: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A slice of the joint distribution</a:t>
            </a:r>
            <a:endParaRPr sz="1638" dirty="0">
              <a:solidFill>
                <a:srgbClr val="000000"/>
              </a:solidFill>
            </a:endParaRP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Entries P(</a:t>
            </a:r>
            <a:r>
              <a:rPr dirty="0" err="1"/>
              <a:t>x,y</a:t>
            </a:r>
            <a:r>
              <a:rPr dirty="0"/>
              <a:t>) for fixed x, all y</a:t>
            </a:r>
            <a:endParaRPr sz="1638" dirty="0">
              <a:solidFill>
                <a:srgbClr val="000000"/>
              </a:solidFill>
            </a:endParaRPr>
          </a:p>
          <a:p>
            <a:pPr marL="386323" lvl="1" indent="-200586" defTabSz="241458">
              <a:spcBef>
                <a:spcPts val="1125"/>
              </a:spcBef>
              <a:defRPr sz="3743"/>
            </a:pPr>
            <a:r>
              <a:rPr dirty="0"/>
              <a:t>Sums to P(x)</a:t>
            </a:r>
            <a:endParaRPr sz="1170" dirty="0">
              <a:solidFill>
                <a:srgbClr val="000000"/>
              </a:solidFill>
            </a:endParaRPr>
          </a:p>
          <a:p>
            <a:pPr marL="200586" indent="-200586" defTabSz="241458">
              <a:spcBef>
                <a:spcPts val="1125"/>
              </a:spcBef>
              <a:defRPr sz="3743"/>
            </a:pPr>
            <a:r>
              <a:rPr dirty="0"/>
              <a:t>Number of capital letters = dimensionality of the table</a:t>
            </a:r>
          </a:p>
        </p:txBody>
      </p:sp>
      <p:sp>
        <p:nvSpPr>
          <p:cNvPr id="42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Factor Zoo I</a:t>
            </a:r>
          </a:p>
        </p:txBody>
      </p:sp>
      <p:graphicFrame>
        <p:nvGraphicFramePr>
          <p:cNvPr id="426" name="Group 4"/>
          <p:cNvGraphicFramePr/>
          <p:nvPr>
            <p:extLst>
              <p:ext uri="{D42A27DB-BD31-4B8C-83A1-F6EECF244321}">
                <p14:modId xmlns:p14="http://schemas.microsoft.com/office/powerpoint/2010/main" val="2850053507"/>
              </p:ext>
            </p:extLst>
          </p:nvPr>
        </p:nvGraphicFramePr>
        <p:xfrm>
          <a:off x="6497466" y="1584840"/>
          <a:ext cx="1879648" cy="1526146"/>
        </p:xfrm>
        <a:graphic>
          <a:graphicData uri="http://schemas.openxmlformats.org/drawingml/2006/table">
            <a:tbl>
              <a:tblPr/>
              <a:tblGrid>
                <a:gridCol w="704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8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9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778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2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2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2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778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27" name="Picture 6" descr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973" y="1220136"/>
            <a:ext cx="884634" cy="2238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28" name="Group 4"/>
          <p:cNvGraphicFramePr/>
          <p:nvPr>
            <p:extLst>
              <p:ext uri="{D42A27DB-BD31-4B8C-83A1-F6EECF244321}">
                <p14:modId xmlns:p14="http://schemas.microsoft.com/office/powerpoint/2010/main" val="496210546"/>
              </p:ext>
            </p:extLst>
          </p:nvPr>
        </p:nvGraphicFramePr>
        <p:xfrm>
          <a:off x="6621292" y="3902623"/>
          <a:ext cx="1898696" cy="903270"/>
        </p:xfrm>
        <a:graphic>
          <a:graphicData uri="http://schemas.openxmlformats.org/drawingml/2006/table">
            <a:tbl>
              <a:tblPr/>
              <a:tblGrid>
                <a:gridCol w="71201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0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115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41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2075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29" name="Picture 9" descr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973" y="3415781"/>
            <a:ext cx="1151334" cy="223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6" grpId="0" animBg="1" advAuto="0"/>
      <p:bldP spid="427" grpId="0" animBg="1" advAuto="0"/>
      <p:bldP spid="428" grpId="0" animBg="1" advAuto="0"/>
      <p:bldP spid="429" grpId="0" animBg="1" advAuto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205729" indent="-205729" defTabSz="247650">
              <a:spcBef>
                <a:spcPts val="1163"/>
              </a:spcBef>
              <a:defRPr sz="3840"/>
            </a:pPr>
            <a:r>
              <a:rPr dirty="0"/>
              <a:t>Single conditional: P(Y | x)</a:t>
            </a: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Entries P(y | x) for fixed x, all y</a:t>
            </a:r>
            <a:endParaRPr sz="1680" dirty="0">
              <a:solidFill>
                <a:srgbClr val="000000"/>
              </a:solidFill>
            </a:endParaRP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Sums to 1</a:t>
            </a:r>
            <a:br>
              <a:rPr sz="1680" dirty="0">
                <a:solidFill>
                  <a:srgbClr val="000000"/>
                </a:solidFill>
              </a:rPr>
            </a:br>
            <a:br>
              <a:rPr sz="1680" dirty="0">
                <a:solidFill>
                  <a:srgbClr val="000000"/>
                </a:solidFill>
              </a:rPr>
            </a:br>
            <a:endParaRPr sz="1200" dirty="0">
              <a:solidFill>
                <a:srgbClr val="000000"/>
              </a:solidFill>
            </a:endParaRPr>
          </a:p>
          <a:p>
            <a:pPr marL="205729" indent="-205729" defTabSz="247650">
              <a:spcBef>
                <a:spcPts val="1163"/>
              </a:spcBef>
              <a:defRPr sz="3840"/>
            </a:pPr>
            <a:r>
              <a:rPr dirty="0"/>
              <a:t>Family of conditionals: P(X |Y)</a:t>
            </a: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Multiple conditionals</a:t>
            </a:r>
            <a:endParaRPr sz="1680" dirty="0">
              <a:solidFill>
                <a:srgbClr val="000000"/>
              </a:solidFill>
            </a:endParaRP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Entries P(x | y) for all x, y</a:t>
            </a:r>
            <a:endParaRPr sz="1680" dirty="0">
              <a:solidFill>
                <a:srgbClr val="000000"/>
              </a:solidFill>
            </a:endParaRPr>
          </a:p>
          <a:p>
            <a:pPr marL="396229" lvl="1" indent="-205729" defTabSz="247650">
              <a:spcBef>
                <a:spcPts val="1163"/>
              </a:spcBef>
              <a:defRPr sz="3840"/>
            </a:pPr>
            <a:r>
              <a:rPr dirty="0"/>
              <a:t>Sums to |Y|</a:t>
            </a:r>
          </a:p>
        </p:txBody>
      </p:sp>
      <p:sp>
        <p:nvSpPr>
          <p:cNvPr id="432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Factor Zoo II</a:t>
            </a:r>
          </a:p>
        </p:txBody>
      </p:sp>
      <p:graphicFrame>
        <p:nvGraphicFramePr>
          <p:cNvPr id="434" name="Group 4"/>
          <p:cNvGraphicFramePr/>
          <p:nvPr>
            <p:extLst>
              <p:ext uri="{D42A27DB-BD31-4B8C-83A1-F6EECF244321}">
                <p14:modId xmlns:p14="http://schemas.microsoft.com/office/powerpoint/2010/main" val="3369358023"/>
              </p:ext>
            </p:extLst>
          </p:nvPr>
        </p:nvGraphicFramePr>
        <p:xfrm>
          <a:off x="6005468" y="5190827"/>
          <a:ext cx="1898496" cy="1625972"/>
        </p:xfrm>
        <a:graphic>
          <a:graphicData uri="http://schemas.openxmlformats.org/drawingml/2006/table">
            <a:tbl>
              <a:tblPr/>
              <a:tblGrid>
                <a:gridCol w="7119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19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4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791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3380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3380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3380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7916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35" name="Picture 8" descr="Picture 8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4608" y="4870616"/>
            <a:ext cx="860823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36" name="Group 4"/>
          <p:cNvGraphicFramePr/>
          <p:nvPr>
            <p:extLst>
              <p:ext uri="{D42A27DB-BD31-4B8C-83A1-F6EECF244321}">
                <p14:modId xmlns:p14="http://schemas.microsoft.com/office/powerpoint/2010/main" val="997982677"/>
              </p:ext>
            </p:extLst>
          </p:nvPr>
        </p:nvGraphicFramePr>
        <p:xfrm>
          <a:off x="7264552" y="1821781"/>
          <a:ext cx="1879448" cy="926339"/>
        </p:xfrm>
        <a:graphic>
          <a:graphicData uri="http://schemas.openxmlformats.org/drawingml/2006/table">
            <a:tbl>
              <a:tblPr/>
              <a:tblGrid>
                <a:gridCol w="7047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47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986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8845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7704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0.4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9790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37" name="Picture 16" descr="Picture 1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49728" y="1423853"/>
            <a:ext cx="1108472" cy="234554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Right Brace 10"/>
          <p:cNvSpPr/>
          <p:nvPr/>
        </p:nvSpPr>
        <p:spPr>
          <a:xfrm>
            <a:off x="8001000" y="5489463"/>
            <a:ext cx="114300" cy="514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79"/>
                  <a:pt x="10800" y="400"/>
                </a:cubicBezTo>
                <a:lnTo>
                  <a:pt x="10800" y="10400"/>
                </a:lnTo>
                <a:cubicBezTo>
                  <a:pt x="10800" y="10621"/>
                  <a:pt x="15635" y="10800"/>
                  <a:pt x="21600" y="10800"/>
                </a:cubicBezTo>
                <a:cubicBezTo>
                  <a:pt x="15635" y="10800"/>
                  <a:pt x="10800" y="10979"/>
                  <a:pt x="10800" y="11200"/>
                </a:cubicBezTo>
                <a:lnTo>
                  <a:pt x="10800" y="21200"/>
                </a:lnTo>
                <a:cubicBezTo>
                  <a:pt x="10800" y="21421"/>
                  <a:pt x="5965" y="21600"/>
                  <a:pt x="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439" name="Right Brace 11"/>
          <p:cNvSpPr/>
          <p:nvPr/>
        </p:nvSpPr>
        <p:spPr>
          <a:xfrm>
            <a:off x="7970064" y="6211820"/>
            <a:ext cx="114300" cy="5143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179"/>
                  <a:pt x="10800" y="400"/>
                </a:cubicBezTo>
                <a:lnTo>
                  <a:pt x="10800" y="10400"/>
                </a:lnTo>
                <a:cubicBezTo>
                  <a:pt x="10800" y="10621"/>
                  <a:pt x="15635" y="10800"/>
                  <a:pt x="21600" y="10800"/>
                </a:cubicBezTo>
                <a:cubicBezTo>
                  <a:pt x="15635" y="10800"/>
                  <a:pt x="10800" y="10979"/>
                  <a:pt x="10800" y="11200"/>
                </a:cubicBezTo>
                <a:lnTo>
                  <a:pt x="10800" y="21200"/>
                </a:lnTo>
                <a:cubicBezTo>
                  <a:pt x="10800" y="21421"/>
                  <a:pt x="5965" y="21600"/>
                  <a:pt x="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pic>
        <p:nvPicPr>
          <p:cNvPr id="440" name="Picture 13" descr="Picture 13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8827" y="6395813"/>
            <a:ext cx="1107282" cy="23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Picture 15" descr="Picture 1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15300" y="5616773"/>
            <a:ext cx="1028700" cy="2345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" grpId="0" animBg="1" advAuto="0"/>
      <p:bldP spid="435" grpId="0" animBg="1" advAuto="0"/>
      <p:bldP spid="436" grpId="0" animBg="1" advAuto="0"/>
      <p:bldP spid="437" grpId="0" animBg="1" advAuto="0"/>
      <p:bldP spid="438" grpId="0" animBg="1" advAuto="0"/>
      <p:bldP spid="439" grpId="0" animBg="1" advAuto="0"/>
      <p:bldP spid="440" grpId="0" animBg="1" advAuto="0"/>
      <p:bldP spid="44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Rectangle 7"/>
          <p:cNvSpPr txBox="1"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/>
              <a:t>N independent coin flips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en-US"/>
          </a:p>
          <a:p>
            <a:r>
              <a:rPr lang="en-US"/>
              <a:t>No interactions between variables: </a:t>
            </a:r>
            <a:r>
              <a:rPr lang="en-US">
                <a:sym typeface="Avenir Next"/>
              </a:rPr>
              <a:t>absolute independence</a:t>
            </a:r>
          </a:p>
        </p:txBody>
      </p:sp>
      <p:sp>
        <p:nvSpPr>
          <p:cNvPr id="429" name="Rectangle 2"/>
          <p:cNvSpPr txBox="1"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rPr lang="en-US"/>
              <a:t>Example: Coin Flips</a:t>
            </a:r>
          </a:p>
        </p:txBody>
      </p:sp>
      <p:grpSp>
        <p:nvGrpSpPr>
          <p:cNvPr id="433" name="Oval 3"/>
          <p:cNvGrpSpPr/>
          <p:nvPr/>
        </p:nvGrpSpPr>
        <p:grpSpPr>
          <a:xfrm>
            <a:off x="1085850" y="3257550"/>
            <a:ext cx="571500" cy="571500"/>
            <a:chOff x="0" y="0"/>
            <a:chExt cx="1524000" cy="1524000"/>
          </a:xfrm>
        </p:grpSpPr>
        <p:sp>
          <p:nvSpPr>
            <p:cNvPr id="431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32" name="X1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1</a:t>
              </a:r>
            </a:p>
          </p:txBody>
        </p:sp>
      </p:grpSp>
      <p:grpSp>
        <p:nvGrpSpPr>
          <p:cNvPr id="436" name="Oval 4"/>
          <p:cNvGrpSpPr/>
          <p:nvPr/>
        </p:nvGrpSpPr>
        <p:grpSpPr>
          <a:xfrm>
            <a:off x="2343150" y="3257550"/>
            <a:ext cx="571500" cy="571500"/>
            <a:chOff x="0" y="0"/>
            <a:chExt cx="1524000" cy="1524000"/>
          </a:xfrm>
        </p:grpSpPr>
        <p:sp>
          <p:nvSpPr>
            <p:cNvPr id="434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35" name="X2"/>
            <p:cNvSpPr txBox="1"/>
            <p:nvPr/>
          </p:nvSpPr>
          <p:spPr>
            <a:xfrm>
              <a:off x="361891" y="238781"/>
              <a:ext cx="80022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2</a:t>
              </a:r>
            </a:p>
          </p:txBody>
        </p:sp>
      </p:grpSp>
      <p:grpSp>
        <p:nvGrpSpPr>
          <p:cNvPr id="439" name="Oval 5"/>
          <p:cNvGrpSpPr/>
          <p:nvPr/>
        </p:nvGrpSpPr>
        <p:grpSpPr>
          <a:xfrm>
            <a:off x="4914900" y="3257550"/>
            <a:ext cx="571500" cy="571500"/>
            <a:chOff x="0" y="0"/>
            <a:chExt cx="1524000" cy="1524000"/>
          </a:xfrm>
        </p:grpSpPr>
        <p:sp>
          <p:nvSpPr>
            <p:cNvPr id="437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38" name="Xn"/>
            <p:cNvSpPr txBox="1"/>
            <p:nvPr/>
          </p:nvSpPr>
          <p:spPr>
            <a:xfrm>
              <a:off x="359752" y="238781"/>
              <a:ext cx="804496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r>
                <a:rPr sz="2100"/>
                <a:t>X</a:t>
              </a:r>
              <a:r>
                <a:rPr sz="2100" baseline="-15500"/>
                <a:t>n</a:t>
              </a:r>
            </a:p>
          </p:txBody>
        </p:sp>
      </p:grpSp>
      <p:pic>
        <p:nvPicPr>
          <p:cNvPr id="44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1900" y="3486150"/>
            <a:ext cx="352425" cy="64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441" name="Picture 9" descr="Picture 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3446" y="1943100"/>
            <a:ext cx="2153540" cy="205740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93322622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30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3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3" grpId="0" animBg="1" advAuto="0"/>
      <p:bldP spid="436" grpId="0" animBg="1" advAuto="0"/>
      <p:bldP spid="439" grpId="0" animBg="1" advAuto="0"/>
      <p:bldP spid="440" grpId="0" animBg="1" advAuto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28873" indent="-228873" defTabSz="275510">
              <a:spcBef>
                <a:spcPts val="1275"/>
              </a:spcBef>
              <a:defRPr sz="4272"/>
            </a:pPr>
            <a:r>
              <a:t>Specified family: P( y | X )</a:t>
            </a:r>
          </a:p>
          <a:p>
            <a:pPr marL="440805" lvl="1" indent="-228873" defTabSz="275510">
              <a:spcBef>
                <a:spcPts val="1275"/>
              </a:spcBef>
              <a:defRPr sz="4272"/>
            </a:pPr>
            <a:r>
              <a:t>Entries P(y | x) for fixed y,</a:t>
            </a:r>
            <a:r>
              <a:rPr sz="1869">
                <a:solidFill>
                  <a:srgbClr val="000000"/>
                </a:solidFill>
              </a:rPr>
              <a:t> </a:t>
            </a:r>
            <a:r>
              <a:t>but for all x</a:t>
            </a:r>
            <a:endParaRPr sz="1869">
              <a:solidFill>
                <a:srgbClr val="000000"/>
              </a:solidFill>
            </a:endParaRPr>
          </a:p>
          <a:p>
            <a:pPr marL="440805" lvl="1" indent="-228873" defTabSz="275510">
              <a:spcBef>
                <a:spcPts val="1275"/>
              </a:spcBef>
              <a:defRPr sz="4272"/>
            </a:pPr>
            <a:r>
              <a:t>Sums to … unknown</a:t>
            </a:r>
          </a:p>
        </p:txBody>
      </p:sp>
      <p:sp>
        <p:nvSpPr>
          <p:cNvPr id="44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Factor Zoo III</a:t>
            </a:r>
          </a:p>
        </p:txBody>
      </p:sp>
      <p:graphicFrame>
        <p:nvGraphicFramePr>
          <p:cNvPr id="446" name="Group 4"/>
          <p:cNvGraphicFramePr/>
          <p:nvPr>
            <p:extLst>
              <p:ext uri="{D42A27DB-BD31-4B8C-83A1-F6EECF244321}">
                <p14:modId xmlns:p14="http://schemas.microsoft.com/office/powerpoint/2010/main" val="4161169707"/>
              </p:ext>
            </p:extLst>
          </p:nvPr>
        </p:nvGraphicFramePr>
        <p:xfrm>
          <a:off x="1148373" y="5531778"/>
          <a:ext cx="1882456" cy="906692"/>
        </p:xfrm>
        <a:graphic>
          <a:graphicData uri="http://schemas.openxmlformats.org/drawingml/2006/table">
            <a:tbl>
              <a:tblPr/>
              <a:tblGrid>
                <a:gridCol w="705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59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061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2295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508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178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hot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219"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cold</a:t>
                      </a:r>
                    </a:p>
                  </a:txBody>
                  <a:tcPr marL="17145" marR="17145" marT="17145" marB="17145" horzOverflow="overflow">
                    <a:lnL w="508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rain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800">
                        <a:lnSpc>
                          <a:spcPct val="100000"/>
                        </a:lnSpc>
                        <a:spcBef>
                          <a:spcPts val="800"/>
                        </a:spcBef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400" dirty="0">
                          <a:solidFill>
                            <a:srgbClr val="33339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</a:t>
                      </a:r>
                    </a:p>
                  </a:txBody>
                  <a:tcPr marL="17145" marR="17145" marT="17145" marB="17145" horzOverflow="overflow">
                    <a:lnL w="25400">
                      <a:solidFill>
                        <a:srgbClr val="000000"/>
                      </a:solidFill>
                    </a:lnL>
                    <a:lnR w="508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508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47" name="Picture 12" descr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58565" y="5148486"/>
            <a:ext cx="1063229" cy="234554"/>
          </a:xfrm>
          <a:prstGeom prst="rect">
            <a:avLst/>
          </a:prstGeom>
          <a:ln w="12700">
            <a:miter lim="400000"/>
          </a:ln>
        </p:spPr>
      </p:pic>
      <p:sp>
        <p:nvSpPr>
          <p:cNvPr id="448" name="Right Brace 10"/>
          <p:cNvSpPr/>
          <p:nvPr/>
        </p:nvSpPr>
        <p:spPr>
          <a:xfrm>
            <a:off x="3069503" y="5802327"/>
            <a:ext cx="96441" cy="285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72"/>
                  <a:pt x="10800" y="607"/>
                </a:cubicBezTo>
                <a:lnTo>
                  <a:pt x="10800" y="10193"/>
                </a:lnTo>
                <a:cubicBezTo>
                  <a:pt x="10800" y="10528"/>
                  <a:pt x="15635" y="10800"/>
                  <a:pt x="21600" y="10800"/>
                </a:cubicBezTo>
                <a:cubicBezTo>
                  <a:pt x="15635" y="10800"/>
                  <a:pt x="10800" y="11072"/>
                  <a:pt x="10800" y="11407"/>
                </a:cubicBezTo>
                <a:lnTo>
                  <a:pt x="10800" y="20993"/>
                </a:lnTo>
                <a:cubicBezTo>
                  <a:pt x="10800" y="21328"/>
                  <a:pt x="5965" y="21600"/>
                  <a:pt x="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449" name="Right Brace 11"/>
          <p:cNvSpPr/>
          <p:nvPr/>
        </p:nvSpPr>
        <p:spPr>
          <a:xfrm>
            <a:off x="3082770" y="6152720"/>
            <a:ext cx="96441" cy="285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5965" y="0"/>
                  <a:pt x="10800" y="272"/>
                  <a:pt x="10800" y="607"/>
                </a:cubicBezTo>
                <a:lnTo>
                  <a:pt x="10800" y="10193"/>
                </a:lnTo>
                <a:cubicBezTo>
                  <a:pt x="10800" y="10528"/>
                  <a:pt x="15635" y="10800"/>
                  <a:pt x="21600" y="10800"/>
                </a:cubicBezTo>
                <a:cubicBezTo>
                  <a:pt x="15635" y="10800"/>
                  <a:pt x="10800" y="11072"/>
                  <a:pt x="10800" y="11407"/>
                </a:cubicBezTo>
                <a:lnTo>
                  <a:pt x="10800" y="20993"/>
                </a:lnTo>
                <a:cubicBezTo>
                  <a:pt x="10800" y="21328"/>
                  <a:pt x="5965" y="21600"/>
                  <a:pt x="0" y="21600"/>
                </a:cubicBezTo>
              </a:path>
            </a:pathLst>
          </a:custGeom>
          <a:ln w="12700">
            <a:solidFill>
              <a:srgbClr val="00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pic>
        <p:nvPicPr>
          <p:cNvPr id="450" name="Picture 17" descr="Picture 1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44" y="5802327"/>
            <a:ext cx="1241823" cy="234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1" name="Picture 19" descr="Picture 1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65944" y="6182153"/>
            <a:ext cx="1308498" cy="234553"/>
          </a:xfrm>
          <a:prstGeom prst="rect">
            <a:avLst/>
          </a:prstGeom>
          <a:ln w="12700">
            <a:miter lim="400000"/>
          </a:ln>
        </p:spPr>
      </p:pic>
      <p:pic>
        <p:nvPicPr>
          <p:cNvPr id="452" name="Picture 2" descr="Picture 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207" y="5228101"/>
            <a:ext cx="2426395" cy="1522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" grpId="0" animBg="1" advAuto="0"/>
      <p:bldP spid="449" grpId="0" animBg="1" advAuto="0"/>
      <p:bldP spid="450" grpId="0" animBg="1" advAuto="0"/>
      <p:bldP spid="451" grpId="0" animBg="1" advAuto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In general, when we write P(Y1 … YN | X1 … XM)…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228600" indent="-228600" defTabSz="297180">
              <a:spcBef>
                <a:spcPts val="1388"/>
              </a:spcBef>
              <a:defRPr sz="4608"/>
            </a:pPr>
            <a:r>
              <a:t>In general, when we write P(Y</a:t>
            </a:r>
            <a:r>
              <a:rPr baseline="-5999"/>
              <a:t>1</a:t>
            </a:r>
            <a:r>
              <a:t> … Y</a:t>
            </a:r>
            <a:r>
              <a:rPr baseline="-5999"/>
              <a:t>N</a:t>
            </a:r>
            <a:r>
              <a:t> | X</a:t>
            </a:r>
            <a:r>
              <a:rPr baseline="-5999"/>
              <a:t>1</a:t>
            </a:r>
            <a:r>
              <a:t> … X</a:t>
            </a:r>
            <a:r>
              <a:rPr baseline="-5999"/>
              <a:t>M</a:t>
            </a:r>
            <a:r>
              <a:t>)</a:t>
            </a:r>
          </a:p>
          <a:p>
            <a:pPr marL="228600" indent="-228600" defTabSz="297180">
              <a:spcBef>
                <a:spcPts val="1388"/>
              </a:spcBef>
              <a:defRPr sz="4608"/>
            </a:pPr>
            <a:r>
              <a:t>It is a “factor,” a multi-dimensional array</a:t>
            </a:r>
          </a:p>
          <a:p>
            <a:pPr marL="228600" indent="-228600" defTabSz="297180">
              <a:spcBef>
                <a:spcPts val="1388"/>
              </a:spcBef>
              <a:defRPr sz="4608"/>
            </a:pPr>
            <a:r>
              <a:t>Its values are P(y</a:t>
            </a:r>
            <a:r>
              <a:rPr baseline="-5999"/>
              <a:t>1</a:t>
            </a:r>
            <a:r>
              <a:t> … y</a:t>
            </a:r>
            <a:r>
              <a:rPr baseline="-5999"/>
              <a:t>N</a:t>
            </a:r>
            <a:r>
              <a:t> | x</a:t>
            </a:r>
            <a:r>
              <a:rPr baseline="-5999"/>
              <a:t>1</a:t>
            </a:r>
            <a:r>
              <a:t> … x</a:t>
            </a:r>
            <a:r>
              <a:rPr baseline="-5999"/>
              <a:t>M</a:t>
            </a:r>
            <a:r>
              <a:t>)</a:t>
            </a:r>
          </a:p>
          <a:p>
            <a:pPr marL="228600" indent="-228600" defTabSz="297180">
              <a:spcBef>
                <a:spcPts val="1388"/>
              </a:spcBef>
              <a:defRPr sz="4608"/>
            </a:pPr>
            <a:r>
              <a:t>Any assigned (=lower-case) X or Y is a dimension missing (selected) from the array</a:t>
            </a:r>
          </a:p>
        </p:txBody>
      </p:sp>
      <p:sp>
        <p:nvSpPr>
          <p:cNvPr id="454" name="Title 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Factor Zoo Summary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/>
          </a:bodyPr>
          <a:lstStyle/>
          <a:p>
            <a:pPr marL="233363" indent="-233363" defTabSz="303371">
              <a:spcBef>
                <a:spcPts val="1425"/>
              </a:spcBef>
              <a:defRPr sz="4704"/>
            </a:pPr>
            <a:r>
              <a:t>Random Variables</a:t>
            </a:r>
          </a:p>
          <a:p>
            <a:pPr marL="466725" lvl="1" indent="-233363" defTabSz="303371">
              <a:spcBef>
                <a:spcPts val="1425"/>
              </a:spcBef>
              <a:defRPr sz="4704"/>
            </a:pPr>
            <a:r>
              <a:t>R: Raining</a:t>
            </a:r>
            <a:endParaRPr sz="2058">
              <a:solidFill>
                <a:srgbClr val="000000"/>
              </a:solidFill>
            </a:endParaRPr>
          </a:p>
          <a:p>
            <a:pPr marL="466725" lvl="1" indent="-233363" defTabSz="303371">
              <a:spcBef>
                <a:spcPts val="1425"/>
              </a:spcBef>
              <a:defRPr sz="4704"/>
            </a:pPr>
            <a:r>
              <a:t>T: Traffic</a:t>
            </a:r>
            <a:endParaRPr sz="2058">
              <a:solidFill>
                <a:srgbClr val="000000"/>
              </a:solidFill>
            </a:endParaRPr>
          </a:p>
          <a:p>
            <a:pPr marL="466725" lvl="1" indent="-233363" defTabSz="303371">
              <a:spcBef>
                <a:spcPts val="1425"/>
              </a:spcBef>
              <a:defRPr sz="4704"/>
            </a:pPr>
            <a:r>
              <a:t>L: Late for class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A0C1C1-2CAA-2775-E361-6C6AF8747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Traffic Domain</a:t>
            </a:r>
          </a:p>
        </p:txBody>
      </p:sp>
      <p:grpSp>
        <p:nvGrpSpPr>
          <p:cNvPr id="465" name="Oval 4"/>
          <p:cNvGrpSpPr/>
          <p:nvPr/>
        </p:nvGrpSpPr>
        <p:grpSpPr>
          <a:xfrm>
            <a:off x="4971056" y="2935862"/>
            <a:ext cx="400050" cy="400050"/>
            <a:chOff x="0" y="0"/>
            <a:chExt cx="1066800" cy="1066800"/>
          </a:xfrm>
        </p:grpSpPr>
        <p:sp>
          <p:nvSpPr>
            <p:cNvPr id="46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464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468" name="Oval 5"/>
          <p:cNvGrpSpPr/>
          <p:nvPr/>
        </p:nvGrpSpPr>
        <p:grpSpPr>
          <a:xfrm>
            <a:off x="4971056" y="3735962"/>
            <a:ext cx="400050" cy="400050"/>
            <a:chOff x="0" y="0"/>
            <a:chExt cx="1066800" cy="1066800"/>
          </a:xfrm>
        </p:grpSpPr>
        <p:sp>
          <p:nvSpPr>
            <p:cNvPr id="46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467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483" name="AutoShape 6"/>
          <p:cNvSpPr/>
          <p:nvPr/>
        </p:nvSpPr>
        <p:spPr>
          <a:xfrm>
            <a:off x="5171081" y="3345437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472" name="Oval 11"/>
          <p:cNvGrpSpPr/>
          <p:nvPr/>
        </p:nvGrpSpPr>
        <p:grpSpPr>
          <a:xfrm>
            <a:off x="4972247" y="2135762"/>
            <a:ext cx="400050" cy="400050"/>
            <a:chOff x="0" y="0"/>
            <a:chExt cx="1066800" cy="1066800"/>
          </a:xfrm>
        </p:grpSpPr>
        <p:sp>
          <p:nvSpPr>
            <p:cNvPr id="470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471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484" name="AutoShape 12"/>
          <p:cNvSpPr/>
          <p:nvPr/>
        </p:nvSpPr>
        <p:spPr>
          <a:xfrm>
            <a:off x="5171393" y="2545337"/>
            <a:ext cx="568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474" name="Picture 19" descr="Picture 1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43600" y="2838450"/>
            <a:ext cx="794147" cy="23455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Picture 18" descr="Picture 1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1954" y="1745456"/>
            <a:ext cx="54887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6" name="Picture 1" descr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34088" y="4457700"/>
            <a:ext cx="772716" cy="235175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77" name="Table 17"/>
          <p:cNvGraphicFramePr/>
          <p:nvPr/>
        </p:nvGraphicFramePr>
        <p:xfrm>
          <a:off x="5943600" y="2031206"/>
          <a:ext cx="1189648" cy="516346"/>
        </p:xfrm>
        <a:graphic>
          <a:graphicData uri="http://schemas.openxmlformats.org/drawingml/2006/table">
            <a:tbl>
              <a:tblPr/>
              <a:tblGrid>
                <a:gridCol w="5948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948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81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81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78" name="Table 20"/>
          <p:cNvGraphicFramePr/>
          <p:nvPr/>
        </p:nvGraphicFramePr>
        <p:xfrm>
          <a:off x="5772150" y="3124200"/>
          <a:ext cx="1854315" cy="1011812"/>
        </p:xfrm>
        <a:graphic>
          <a:graphicData uri="http://schemas.openxmlformats.org/drawingml/2006/table">
            <a:tbl>
              <a:tblPr/>
              <a:tblGrid>
                <a:gridCol w="6181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81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181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295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95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95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295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79" name="Table 22"/>
          <p:cNvGraphicFramePr/>
          <p:nvPr/>
        </p:nvGraphicFramePr>
        <p:xfrm>
          <a:off x="5772150" y="4779169"/>
          <a:ext cx="1863840" cy="1021336"/>
        </p:xfrm>
        <a:graphic>
          <a:graphicData uri="http://schemas.openxmlformats.org/drawingml/2006/table">
            <a:tbl>
              <a:tblPr/>
              <a:tblGrid>
                <a:gridCol w="621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21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21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5533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33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33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33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80" name="Picture 3" descr="Picture 3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13172" y="4894941"/>
            <a:ext cx="1001002" cy="257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1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259" y="5402336"/>
            <a:ext cx="1536791" cy="548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82" name="Picture 6" descr="Picture 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4361" y="6118964"/>
            <a:ext cx="2288493" cy="5163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4" grpId="0" animBg="1" advAuto="0"/>
      <p:bldP spid="475" grpId="0" animBg="1" advAuto="0"/>
      <p:bldP spid="476" grpId="0" animBg="1" advAuto="0"/>
      <p:bldP spid="477" grpId="0" animBg="1" advAuto="0"/>
      <p:bldP spid="478" grpId="0" animBg="1" advAuto="0"/>
      <p:bldP spid="479" grpId="0" animBg="1" advAuto="0"/>
      <p:bldP spid="480" grpId="0" animBg="1" advAuto="0"/>
      <p:bldP spid="481" grpId="0" animBg="1" advAuto="0"/>
      <p:bldP spid="482" grpId="0" animBg="1" advAuto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182585" indent="-182585" defTabSz="219789">
              <a:spcBef>
                <a:spcPts val="1013"/>
              </a:spcBef>
              <a:defRPr sz="3691"/>
            </a:pPr>
            <a:r>
              <a:rPr dirty="0"/>
              <a:t>Track objects called </a:t>
            </a:r>
            <a:r>
              <a:rPr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factors</a:t>
            </a:r>
            <a:endParaRPr dirty="0">
              <a:solidFill>
                <a:srgbClr val="CC0000"/>
              </a:solidFill>
            </a:endParaRPr>
          </a:p>
          <a:p>
            <a:pPr marL="182585" indent="-182585" defTabSz="219789">
              <a:spcBef>
                <a:spcPts val="1013"/>
              </a:spcBef>
              <a:defRPr sz="3691"/>
            </a:pPr>
            <a:r>
              <a:rPr dirty="0"/>
              <a:t>Initial factors are local CPTs (one per node)</a:t>
            </a:r>
            <a:br>
              <a:rPr dirty="0"/>
            </a:br>
            <a:br>
              <a:rPr dirty="0"/>
            </a:br>
            <a:endParaRPr dirty="0"/>
          </a:p>
          <a:p>
            <a:pPr marL="182585" indent="-182585" defTabSz="219789">
              <a:spcBef>
                <a:spcPts val="1013"/>
              </a:spcBef>
              <a:defRPr sz="3691"/>
            </a:pPr>
            <a:r>
              <a:rPr dirty="0"/>
              <a:t>Any known values are selected, e.g. if we know                   , the initial factors are:</a:t>
            </a:r>
            <a:br>
              <a:rPr dirty="0"/>
            </a:br>
            <a:br>
              <a:rPr dirty="0"/>
            </a:br>
            <a:endParaRPr sz="1172" dirty="0">
              <a:solidFill>
                <a:srgbClr val="000000"/>
              </a:solidFill>
            </a:endParaRPr>
          </a:p>
          <a:p>
            <a:pPr marL="182585" indent="-182585" defTabSz="219789">
              <a:spcBef>
                <a:spcPts val="1013"/>
              </a:spcBef>
              <a:defRPr sz="3691"/>
            </a:pPr>
            <a:endParaRPr lang="en-US" dirty="0"/>
          </a:p>
          <a:p>
            <a:pPr marL="182585" indent="-182585" defTabSz="219789">
              <a:spcBef>
                <a:spcPts val="1013"/>
              </a:spcBef>
              <a:defRPr sz="3691"/>
            </a:pPr>
            <a:r>
              <a:rPr dirty="0"/>
              <a:t>Procedure: Join all factors, then eliminate all hidden variables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D48C7-69CC-1099-DAF0-DF8178737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Inference by Enumeration: Procedural Outline</a:t>
            </a:r>
          </a:p>
        </p:txBody>
      </p:sp>
      <p:pic>
        <p:nvPicPr>
          <p:cNvPr id="488" name="Picture 29" descr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03226" y="2246065"/>
            <a:ext cx="565547" cy="230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Picture 30" descr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896" y="2301402"/>
            <a:ext cx="816769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31" descr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7579" y="2266381"/>
            <a:ext cx="794147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91" name="Picture 32" descr="Picture 3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0348" y="4029813"/>
            <a:ext cx="565547" cy="230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492" name="Picture 34" descr="Picture 34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5887" y="4029813"/>
            <a:ext cx="956072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493" name="Picture 35" descr="Picture 3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28565" y="4019097"/>
            <a:ext cx="819150" cy="24169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4" name="Table 36"/>
          <p:cNvGraphicFramePr/>
          <p:nvPr>
            <p:extLst>
              <p:ext uri="{D42A27DB-BD31-4B8C-83A1-F6EECF244321}">
                <p14:modId xmlns:p14="http://schemas.microsoft.com/office/powerpoint/2010/main" val="2278240376"/>
              </p:ext>
            </p:extLst>
          </p:nvPr>
        </p:nvGraphicFramePr>
        <p:xfrm>
          <a:off x="1813839" y="2707957"/>
          <a:ext cx="932416" cy="349568"/>
        </p:xfrm>
        <a:graphic>
          <a:graphicData uri="http://schemas.openxmlformats.org/drawingml/2006/table">
            <a:tbl>
              <a:tblPr/>
              <a:tblGrid>
                <a:gridCol w="466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495" name="Table 37"/>
          <p:cNvGraphicFramePr/>
          <p:nvPr>
            <p:extLst>
              <p:ext uri="{D42A27DB-BD31-4B8C-83A1-F6EECF244321}">
                <p14:modId xmlns:p14="http://schemas.microsoft.com/office/powerpoint/2010/main" val="3928237980"/>
              </p:ext>
            </p:extLst>
          </p:nvPr>
        </p:nvGraphicFramePr>
        <p:xfrm>
          <a:off x="3517059" y="2508078"/>
          <a:ext cx="1242162" cy="699136"/>
        </p:xfrm>
        <a:graphic>
          <a:graphicData uri="http://schemas.openxmlformats.org/drawingml/2006/table">
            <a:tbl>
              <a:tblPr/>
              <a:tblGrid>
                <a:gridCol w="4140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40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40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145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145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6" name="Table 39"/>
          <p:cNvGraphicFramePr/>
          <p:nvPr>
            <p:extLst>
              <p:ext uri="{D42A27DB-BD31-4B8C-83A1-F6EECF244321}">
                <p14:modId xmlns:p14="http://schemas.microsoft.com/office/powerpoint/2010/main" val="252408077"/>
              </p:ext>
            </p:extLst>
          </p:nvPr>
        </p:nvGraphicFramePr>
        <p:xfrm>
          <a:off x="5806114" y="2489814"/>
          <a:ext cx="1251690" cy="699136"/>
        </p:xfrm>
        <a:graphic>
          <a:graphicData uri="http://schemas.openxmlformats.org/drawingml/2006/table">
            <a:tbl>
              <a:tblPr/>
              <a:tblGrid>
                <a:gridCol w="41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97" name="Table 42"/>
          <p:cNvGraphicFramePr/>
          <p:nvPr>
            <p:extLst>
              <p:ext uri="{D42A27DB-BD31-4B8C-83A1-F6EECF244321}">
                <p14:modId xmlns:p14="http://schemas.microsoft.com/office/powerpoint/2010/main" val="357003857"/>
              </p:ext>
            </p:extLst>
          </p:nvPr>
        </p:nvGraphicFramePr>
        <p:xfrm>
          <a:off x="5416971" y="4345655"/>
          <a:ext cx="1261215" cy="349568"/>
        </p:xfrm>
        <a:graphic>
          <a:graphicData uri="http://schemas.openxmlformats.org/drawingml/2006/table">
            <a:tbl>
              <a:tblPr/>
              <a:tblGrid>
                <a:gridCol w="420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04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040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9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98" name="Picture 44" descr="Picture 44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8234" y="3636032"/>
            <a:ext cx="995323" cy="23120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499" name="Table 45"/>
          <p:cNvGraphicFramePr/>
          <p:nvPr>
            <p:extLst>
              <p:ext uri="{D42A27DB-BD31-4B8C-83A1-F6EECF244321}">
                <p14:modId xmlns:p14="http://schemas.microsoft.com/office/powerpoint/2010/main" val="912453007"/>
              </p:ext>
            </p:extLst>
          </p:nvPr>
        </p:nvGraphicFramePr>
        <p:xfrm>
          <a:off x="1636357" y="4441507"/>
          <a:ext cx="932416" cy="349568"/>
        </p:xfrm>
        <a:graphic>
          <a:graphicData uri="http://schemas.openxmlformats.org/drawingml/2006/table">
            <a:tbl>
              <a:tblPr/>
              <a:tblGrid>
                <a:gridCol w="466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00" name="Table 46"/>
          <p:cNvGraphicFramePr/>
          <p:nvPr>
            <p:extLst>
              <p:ext uri="{D42A27DB-BD31-4B8C-83A1-F6EECF244321}">
                <p14:modId xmlns:p14="http://schemas.microsoft.com/office/powerpoint/2010/main" val="723445868"/>
              </p:ext>
            </p:extLst>
          </p:nvPr>
        </p:nvGraphicFramePr>
        <p:xfrm>
          <a:off x="3602107" y="4278987"/>
          <a:ext cx="1251690" cy="699136"/>
        </p:xfrm>
        <a:graphic>
          <a:graphicData uri="http://schemas.openxmlformats.org/drawingml/2006/table">
            <a:tbl>
              <a:tblPr/>
              <a:tblGrid>
                <a:gridCol w="4172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72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172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383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8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4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4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4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" grpId="0" build="p" animBg="1" advAuto="0"/>
      <p:bldP spid="488" grpId="0" animBg="1" advAuto="0"/>
      <p:bldP spid="489" grpId="0" animBg="1" advAuto="0"/>
      <p:bldP spid="490" grpId="0" animBg="1" advAuto="0"/>
      <p:bldP spid="491" grpId="0" animBg="1" advAuto="0"/>
      <p:bldP spid="492" grpId="0" animBg="1" advAuto="0"/>
      <p:bldP spid="493" grpId="0" animBg="1" advAuto="0"/>
      <p:bldP spid="494" grpId="0" animBg="1" advAuto="0"/>
      <p:bldP spid="495" grpId="0" animBg="1" advAuto="0"/>
      <p:bldP spid="496" grpId="0" animBg="1" advAuto="0"/>
      <p:bldP spid="497" grpId="0" animBg="1" advAuto="0"/>
      <p:bldP spid="498" grpId="0" animBg="1" advAuto="0"/>
      <p:bldP spid="499" grpId="0" animBg="1" advAuto="0"/>
      <p:bldP spid="500" grpId="0" animBg="1" advAuto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3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23721" y="874173"/>
            <a:ext cx="3055719" cy="960463"/>
          </a:xfrm>
          <a:prstGeom prst="rect">
            <a:avLst/>
          </a:prstGeom>
          <a:ln w="12700">
            <a:miter lim="400000"/>
          </a:ln>
        </p:spPr>
      </p:pic>
      <p:sp>
        <p:nvSpPr>
          <p:cNvPr id="505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 marL="210872" indent="-210872" defTabSz="253841">
              <a:spcBef>
                <a:spcPts val="1163"/>
              </a:spcBef>
              <a:defRPr sz="3280"/>
            </a:pPr>
            <a:r>
              <a:rPr dirty="0"/>
              <a:t>First basic operation: </a:t>
            </a:r>
            <a:r>
              <a:rPr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joining factors</a:t>
            </a:r>
            <a:endParaRPr dirty="0">
              <a:solidFill>
                <a:srgbClr val="CC0000"/>
              </a:solidFill>
            </a:endParaRPr>
          </a:p>
          <a:p>
            <a:pPr marL="210872" indent="-210872" defTabSz="253841">
              <a:spcBef>
                <a:spcPts val="1163"/>
              </a:spcBef>
              <a:defRPr sz="3280"/>
            </a:pPr>
            <a:r>
              <a:rPr dirty="0"/>
              <a:t>Combining factors: (just like a database join)</a:t>
            </a:r>
            <a:endParaRPr sz="1722" dirty="0">
              <a:solidFill>
                <a:srgbClr val="000000"/>
              </a:solidFill>
            </a:endParaRPr>
          </a:p>
          <a:p>
            <a:pPr marL="406135" lvl="1" indent="-210872" defTabSz="253841">
              <a:spcBef>
                <a:spcPts val="1163"/>
              </a:spcBef>
              <a:defRPr sz="3280"/>
            </a:pPr>
            <a:r>
              <a:rPr dirty="0"/>
              <a:t>Get all factors over the joining variable; Build a new </a:t>
            </a:r>
            <a:br>
              <a:rPr dirty="0"/>
            </a:br>
            <a:r>
              <a:rPr dirty="0"/>
              <a:t>factor over the union of the variables involved</a:t>
            </a:r>
            <a:endParaRPr sz="676" dirty="0">
              <a:solidFill>
                <a:srgbClr val="000000"/>
              </a:solidFill>
            </a:endParaRPr>
          </a:p>
          <a:p>
            <a:pPr marL="210872" indent="-210872" defTabSz="253841">
              <a:spcBef>
                <a:spcPts val="1163"/>
              </a:spcBef>
              <a:defRPr sz="3280"/>
            </a:pPr>
            <a:r>
              <a:rPr dirty="0"/>
              <a:t>Example: Join on R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dirty="0"/>
          </a:p>
          <a:p>
            <a:pPr marL="406135" lvl="1" indent="-210872" defTabSz="253841">
              <a:spcBef>
                <a:spcPts val="1163"/>
              </a:spcBef>
              <a:defRPr sz="3280"/>
            </a:pPr>
            <a:endParaRPr lang="en-US" dirty="0"/>
          </a:p>
          <a:p>
            <a:pPr marL="406135" lvl="1" indent="-210872" defTabSz="253841">
              <a:spcBef>
                <a:spcPts val="1163"/>
              </a:spcBef>
              <a:defRPr sz="3280"/>
            </a:pPr>
            <a:r>
              <a:rPr dirty="0"/>
              <a:t>Computation for each entry: pointwise products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FD0FA1-664B-82A0-BFDB-3CF8C78E0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1: Join Factors</a:t>
            </a:r>
          </a:p>
        </p:txBody>
      </p:sp>
      <p:pic>
        <p:nvPicPr>
          <p:cNvPr id="506" name="Picture 4" descr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50444" y="3939778"/>
            <a:ext cx="164306" cy="151210"/>
          </a:xfrm>
          <a:prstGeom prst="rect">
            <a:avLst/>
          </a:prstGeom>
          <a:ln w="12700">
            <a:miter lim="400000"/>
          </a:ln>
        </p:spPr>
      </p:pic>
      <p:sp>
        <p:nvSpPr>
          <p:cNvPr id="507" name="AutoShape 5"/>
          <p:cNvSpPr/>
          <p:nvPr/>
        </p:nvSpPr>
        <p:spPr>
          <a:xfrm>
            <a:off x="5257800" y="3939778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508" name="Picture 16" descr="Pictur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18184" y="3889772"/>
            <a:ext cx="667941" cy="272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09" name="Picture 17" descr="Picture 1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1450" y="3887391"/>
            <a:ext cx="966788" cy="285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510" name="Picture 38" descr="Picture 38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15075" y="3881437"/>
            <a:ext cx="1008460" cy="272653"/>
          </a:xfrm>
          <a:prstGeom prst="rect">
            <a:avLst/>
          </a:prstGeom>
          <a:ln w="12700">
            <a:miter lim="400000"/>
          </a:ln>
        </p:spPr>
      </p:pic>
      <p:pic>
        <p:nvPicPr>
          <p:cNvPr id="511" name="Picture 19" descr="Picture 19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252" y="5963957"/>
            <a:ext cx="3223023" cy="232173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12" name="Table 26"/>
          <p:cNvGraphicFramePr/>
          <p:nvPr/>
        </p:nvGraphicFramePr>
        <p:xfrm>
          <a:off x="2514600" y="4305300"/>
          <a:ext cx="966788" cy="442912"/>
        </p:xfrm>
        <a:graphic>
          <a:graphicData uri="http://schemas.openxmlformats.org/drawingml/2006/table">
            <a:tbl>
              <a:tblPr/>
              <a:tblGrid>
                <a:gridCol w="4833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33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45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5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13" name="Table 27"/>
          <p:cNvGraphicFramePr/>
          <p:nvPr/>
        </p:nvGraphicFramePr>
        <p:xfrm>
          <a:off x="4000500" y="4305300"/>
          <a:ext cx="1554600" cy="876264"/>
        </p:xfrm>
        <a:graphic>
          <a:graphicData uri="http://schemas.openxmlformats.org/drawingml/2006/table">
            <a:tbl>
              <a:tblPr/>
              <a:tblGrid>
                <a:gridCol w="51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8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06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6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6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6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14" name="Table 28"/>
          <p:cNvGraphicFramePr/>
          <p:nvPr/>
        </p:nvGraphicFramePr>
        <p:xfrm>
          <a:off x="6229350" y="4305300"/>
          <a:ext cx="1513557" cy="885788"/>
        </p:xfrm>
        <a:graphic>
          <a:graphicData uri="http://schemas.openxmlformats.org/drawingml/2006/table">
            <a:tbl>
              <a:tblPr/>
              <a:tblGrid>
                <a:gridCol w="4324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4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86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2144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4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144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1447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</a:p>
                  </a:txBody>
                  <a:tcPr marL="3567" marR="3567" marT="3567" marB="3567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517" name="Oval 15"/>
          <p:cNvGrpSpPr/>
          <p:nvPr/>
        </p:nvGrpSpPr>
        <p:grpSpPr>
          <a:xfrm>
            <a:off x="1827610" y="4744641"/>
            <a:ext cx="400050" cy="400050"/>
            <a:chOff x="0" y="0"/>
            <a:chExt cx="1066800" cy="1066800"/>
          </a:xfrm>
        </p:grpSpPr>
        <p:sp>
          <p:nvSpPr>
            <p:cNvPr id="51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16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520" name="Oval 11"/>
          <p:cNvGrpSpPr/>
          <p:nvPr/>
        </p:nvGrpSpPr>
        <p:grpSpPr>
          <a:xfrm>
            <a:off x="1828800" y="3944541"/>
            <a:ext cx="400050" cy="400050"/>
            <a:chOff x="0" y="0"/>
            <a:chExt cx="1066800" cy="1066800"/>
          </a:xfrm>
        </p:grpSpPr>
        <p:sp>
          <p:nvSpPr>
            <p:cNvPr id="51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19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521" name="AutoShape 12"/>
          <p:cNvSpPr/>
          <p:nvPr/>
        </p:nvSpPr>
        <p:spPr>
          <a:xfrm flipH="1">
            <a:off x="2027635" y="4344590"/>
            <a:ext cx="1191" cy="400050"/>
          </a:xfrm>
          <a:prstGeom prst="line">
            <a:avLst/>
          </a:prstGeom>
          <a:ln w="50800">
            <a:solidFill>
              <a:srgbClr val="000000"/>
            </a:solidFill>
            <a:tailEnd type="triangle"/>
          </a:ln>
        </p:spPr>
        <p:txBody>
          <a:bodyPr tIns="34290" bIns="34290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grpSp>
        <p:nvGrpSpPr>
          <p:cNvPr id="524" name="Oval 15"/>
          <p:cNvGrpSpPr/>
          <p:nvPr/>
        </p:nvGrpSpPr>
        <p:grpSpPr>
          <a:xfrm>
            <a:off x="8062029" y="4429118"/>
            <a:ext cx="628650" cy="400050"/>
            <a:chOff x="0" y="0"/>
            <a:chExt cx="1676400" cy="1066800"/>
          </a:xfrm>
        </p:grpSpPr>
        <p:sp>
          <p:nvSpPr>
            <p:cNvPr id="522" name="Oval"/>
            <p:cNvSpPr/>
            <p:nvPr/>
          </p:nvSpPr>
          <p:spPr>
            <a:xfrm>
              <a:off x="0" y="0"/>
              <a:ext cx="16764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23" name="R,T"/>
            <p:cNvSpPr txBox="1"/>
            <p:nvPr/>
          </p:nvSpPr>
          <p:spPr>
            <a:xfrm>
              <a:off x="309851" y="71736"/>
              <a:ext cx="1056701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R,T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5" grpId="0" build="p" animBg="1" advAuto="0"/>
      <p:bldP spid="506" grpId="0" animBg="1" advAuto="0"/>
      <p:bldP spid="507" grpId="0" animBg="1" advAuto="0"/>
      <p:bldP spid="508" grpId="0" animBg="1" advAuto="0"/>
      <p:bldP spid="509" grpId="0" animBg="1" advAuto="0"/>
      <p:bldP spid="510" grpId="0" animBg="1" advAuto="0"/>
      <p:bldP spid="511" grpId="0" animBg="1" advAuto="0"/>
      <p:bldP spid="512" grpId="0" animBg="1" advAuto="0"/>
      <p:bldP spid="513" grpId="0" animBg="1" advAuto="0"/>
      <p:bldP spid="514" grpId="0" animBg="1" advAuto="0"/>
      <p:bldP spid="517" grpId="0" animBg="1" advAuto="0"/>
      <p:bldP spid="520" grpId="0" animBg="1" advAuto="0"/>
      <p:bldP spid="521" grpId="0" animBg="1" advAuto="0"/>
      <p:bldP spid="524" grpId="0" animBg="1" advAuto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2B2BA6-802B-EE54-431A-AF9E6A002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444289-3C52-7ADE-EB6A-D0AB4F556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Joins</a:t>
            </a:r>
          </a:p>
        </p:txBody>
      </p:sp>
      <p:pic>
        <p:nvPicPr>
          <p:cNvPr id="527" name="Picture 1" descr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9308" y="2328862"/>
            <a:ext cx="5785384" cy="30414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6500" y="857250"/>
            <a:ext cx="2857500" cy="1502228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5B1D97-E50F-C094-61D7-6C47A51B45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2FF130-1FFC-0DCD-7FAE-B0472277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Multiple Joins</a:t>
            </a:r>
          </a:p>
        </p:txBody>
      </p:sp>
      <p:grpSp>
        <p:nvGrpSpPr>
          <p:cNvPr id="533" name="Oval 15"/>
          <p:cNvGrpSpPr/>
          <p:nvPr/>
        </p:nvGrpSpPr>
        <p:grpSpPr>
          <a:xfrm>
            <a:off x="342900" y="3286125"/>
            <a:ext cx="400050" cy="400050"/>
            <a:chOff x="0" y="0"/>
            <a:chExt cx="1066800" cy="1066800"/>
          </a:xfrm>
        </p:grpSpPr>
        <p:sp>
          <p:nvSpPr>
            <p:cNvPr id="531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32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pic>
        <p:nvPicPr>
          <p:cNvPr id="534" name="Picture 25" descr="Picture 2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6357" y="2000250"/>
            <a:ext cx="54887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5" name="Picture 27" descr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056" y="3028950"/>
            <a:ext cx="795338" cy="234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38" name="Oval 11"/>
          <p:cNvGrpSpPr/>
          <p:nvPr/>
        </p:nvGrpSpPr>
        <p:grpSpPr>
          <a:xfrm>
            <a:off x="344091" y="2486025"/>
            <a:ext cx="400050" cy="400050"/>
            <a:chOff x="0" y="0"/>
            <a:chExt cx="1066800" cy="1066800"/>
          </a:xfrm>
        </p:grpSpPr>
        <p:sp>
          <p:nvSpPr>
            <p:cNvPr id="536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537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568" name="AutoShape 12"/>
          <p:cNvSpPr/>
          <p:nvPr/>
        </p:nvSpPr>
        <p:spPr>
          <a:xfrm>
            <a:off x="543237" y="2895600"/>
            <a:ext cx="567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sp>
        <p:nvSpPr>
          <p:cNvPr id="540" name="TextBox 26"/>
          <p:cNvSpPr txBox="1"/>
          <p:nvPr/>
        </p:nvSpPr>
        <p:spPr>
          <a:xfrm>
            <a:off x="2030125" y="2483644"/>
            <a:ext cx="154305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56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100"/>
              <a:t>Join R</a:t>
            </a:r>
          </a:p>
        </p:txBody>
      </p:sp>
      <p:grpSp>
        <p:nvGrpSpPr>
          <p:cNvPr id="543" name="Oval 25"/>
          <p:cNvGrpSpPr/>
          <p:nvPr/>
        </p:nvGrpSpPr>
        <p:grpSpPr>
          <a:xfrm>
            <a:off x="342900" y="4086225"/>
            <a:ext cx="400050" cy="400050"/>
            <a:chOff x="0" y="0"/>
            <a:chExt cx="1066800" cy="1066800"/>
          </a:xfrm>
        </p:grpSpPr>
        <p:sp>
          <p:nvSpPr>
            <p:cNvPr id="541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42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569" name="AutoShape 12"/>
          <p:cNvSpPr/>
          <p:nvPr/>
        </p:nvSpPr>
        <p:spPr>
          <a:xfrm>
            <a:off x="542925" y="3695700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cubicBezTo>
                  <a:pt x="0" y="7200"/>
                  <a:pt x="0" y="14400"/>
                  <a:pt x="2160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545" name="Picture 31" descr="Picture 31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2056" y="4486275"/>
            <a:ext cx="772716" cy="234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48" name="Oval 50"/>
          <p:cNvGrpSpPr/>
          <p:nvPr/>
        </p:nvGrpSpPr>
        <p:grpSpPr>
          <a:xfrm>
            <a:off x="4843471" y="3225068"/>
            <a:ext cx="1114408" cy="807913"/>
            <a:chOff x="-190477" y="-543819"/>
            <a:chExt cx="2971755" cy="2154435"/>
          </a:xfrm>
        </p:grpSpPr>
        <p:sp>
          <p:nvSpPr>
            <p:cNvPr id="546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47" name="R, T"/>
            <p:cNvSpPr txBox="1"/>
            <p:nvPr/>
          </p:nvSpPr>
          <p:spPr>
            <a:xfrm>
              <a:off x="-190477" y="-543819"/>
              <a:ext cx="2971755" cy="2154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R,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t>T</a:t>
              </a:r>
            </a:p>
          </p:txBody>
        </p:sp>
      </p:grpSp>
      <p:grpSp>
        <p:nvGrpSpPr>
          <p:cNvPr id="551" name="Oval 29"/>
          <p:cNvGrpSpPr/>
          <p:nvPr/>
        </p:nvGrpSpPr>
        <p:grpSpPr>
          <a:xfrm>
            <a:off x="5200650" y="4229100"/>
            <a:ext cx="400050" cy="400050"/>
            <a:chOff x="0" y="0"/>
            <a:chExt cx="1066800" cy="1066800"/>
          </a:xfrm>
        </p:grpSpPr>
        <p:sp>
          <p:nvSpPr>
            <p:cNvPr id="549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50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570" name="AutoShape 12"/>
          <p:cNvSpPr/>
          <p:nvPr/>
        </p:nvSpPr>
        <p:spPr>
          <a:xfrm>
            <a:off x="5400675" y="3838575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553" name="Picture 33" descr="Picture 33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6404" y="2250281"/>
            <a:ext cx="827484" cy="2238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4" name="Table 23"/>
          <p:cNvGraphicFramePr/>
          <p:nvPr/>
        </p:nvGraphicFramePr>
        <p:xfrm>
          <a:off x="1168003" y="2343150"/>
          <a:ext cx="865584" cy="395288"/>
        </p:xfrm>
        <a:graphic>
          <a:graphicData uri="http://schemas.openxmlformats.org/drawingml/2006/table">
            <a:tbl>
              <a:tblPr/>
              <a:tblGrid>
                <a:gridCol w="4327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7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555" name="Table 24"/>
          <p:cNvGraphicFramePr/>
          <p:nvPr/>
        </p:nvGraphicFramePr>
        <p:xfrm>
          <a:off x="1133475" y="3371850"/>
          <a:ext cx="1900239" cy="781052"/>
        </p:xfrm>
        <a:graphic>
          <a:graphicData uri="http://schemas.openxmlformats.org/drawingml/2006/table">
            <a:tbl>
              <a:tblPr/>
              <a:tblGrid>
                <a:gridCol w="6334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341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6" name="Table 28"/>
          <p:cNvGraphicFramePr/>
          <p:nvPr/>
        </p:nvGraphicFramePr>
        <p:xfrm>
          <a:off x="1144190" y="4829175"/>
          <a:ext cx="1909761" cy="790576"/>
        </p:xfrm>
        <a:graphic>
          <a:graphicData uri="http://schemas.openxmlformats.org/drawingml/2006/table">
            <a:tbl>
              <a:tblPr/>
              <a:tblGrid>
                <a:gridCol w="636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57" name="Table 34"/>
          <p:cNvGraphicFramePr/>
          <p:nvPr/>
        </p:nvGraphicFramePr>
        <p:xfrm>
          <a:off x="3429000" y="2571750"/>
          <a:ext cx="1919288" cy="800100"/>
        </p:xfrm>
        <a:graphic>
          <a:graphicData uri="http://schemas.openxmlformats.org/drawingml/2006/table">
            <a:tbl>
              <a:tblPr/>
              <a:tblGrid>
                <a:gridCol w="5483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83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25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558" name="Picture 35" descr="Picture 35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11166" y="4486275"/>
            <a:ext cx="772716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59" name="Table 36"/>
          <p:cNvGraphicFramePr/>
          <p:nvPr/>
        </p:nvGraphicFramePr>
        <p:xfrm>
          <a:off x="3543300" y="4829175"/>
          <a:ext cx="1909761" cy="790576"/>
        </p:xfrm>
        <a:graphic>
          <a:graphicData uri="http://schemas.openxmlformats.org/drawingml/2006/table">
            <a:tbl>
              <a:tblPr/>
              <a:tblGrid>
                <a:gridCol w="6365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65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560" name="AutoShape 5"/>
          <p:cNvSpPr/>
          <p:nvPr/>
        </p:nvSpPr>
        <p:spPr>
          <a:xfrm>
            <a:off x="2429094" y="2847975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grpSp>
        <p:nvGrpSpPr>
          <p:cNvPr id="563" name="Oval 25"/>
          <p:cNvGrpSpPr/>
          <p:nvPr/>
        </p:nvGrpSpPr>
        <p:grpSpPr>
          <a:xfrm>
            <a:off x="6855495" y="2576008"/>
            <a:ext cx="1719510" cy="807913"/>
            <a:chOff x="-997280" y="-543819"/>
            <a:chExt cx="4585360" cy="2154435"/>
          </a:xfrm>
        </p:grpSpPr>
        <p:sp>
          <p:nvSpPr>
            <p:cNvPr id="561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62" name="R, T, L"/>
            <p:cNvSpPr txBox="1"/>
            <p:nvPr/>
          </p:nvSpPr>
          <p:spPr>
            <a:xfrm>
              <a:off x="-997280" y="-543819"/>
              <a:ext cx="4585360" cy="2154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t>R,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t>T, L</a:t>
              </a:r>
            </a:p>
          </p:txBody>
        </p:sp>
      </p:grpSp>
      <p:pic>
        <p:nvPicPr>
          <p:cNvPr id="564" name="Picture 27" descr="Picture 27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13168" y="3647480"/>
            <a:ext cx="1116807" cy="2297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65" name="Table 31"/>
          <p:cNvGraphicFramePr/>
          <p:nvPr/>
        </p:nvGraphicFramePr>
        <p:xfrm>
          <a:off x="6183451" y="3987165"/>
          <a:ext cx="2577531" cy="1552576"/>
        </p:xfrm>
        <a:graphic>
          <a:graphicData uri="http://schemas.openxmlformats.org/drawingml/2006/table">
            <a:tbl>
              <a:tblPr/>
              <a:tblGrid>
                <a:gridCol w="589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8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00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4072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66" name="AutoShape 5"/>
          <p:cNvSpPr/>
          <p:nvPr/>
        </p:nvSpPr>
        <p:spPr>
          <a:xfrm>
            <a:off x="6007754" y="2847975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567" name="TextBox 37"/>
          <p:cNvSpPr txBox="1"/>
          <p:nvPr/>
        </p:nvSpPr>
        <p:spPr>
          <a:xfrm>
            <a:off x="5600700" y="2494597"/>
            <a:ext cx="1543050" cy="3924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56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2100"/>
              <a:t>Join T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0" grpId="0" animBg="1" advAuto="0"/>
      <p:bldP spid="548" grpId="0" animBg="1" advAuto="0"/>
      <p:bldP spid="551" grpId="0" animBg="1" advAuto="0"/>
      <p:bldP spid="570" grpId="0" animBg="1" advAuto="0"/>
      <p:bldP spid="553" grpId="0" animBg="1" advAuto="0"/>
      <p:bldP spid="557" grpId="0" animBg="1" advAuto="0"/>
      <p:bldP spid="558" grpId="0" animBg="1" advAuto="0"/>
      <p:bldP spid="559" grpId="0" animBg="1" advAuto="0"/>
      <p:bldP spid="560" grpId="0" animBg="1" advAuto="0"/>
      <p:bldP spid="563" grpId="0" animBg="1" advAuto="0"/>
      <p:bldP spid="564" grpId="0" animBg="1" advAuto="0"/>
      <p:bldP spid="565" grpId="0" animBg="1" advAuto="0"/>
      <p:bldP spid="566" grpId="0" animBg="1" advAuto="0"/>
      <p:bldP spid="567" grpId="0" animBg="1" advAuto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210872" indent="-210872" defTabSz="253841">
              <a:spcBef>
                <a:spcPts val="1163"/>
              </a:spcBef>
              <a:defRPr sz="3936"/>
            </a:pPr>
            <a:r>
              <a:rPr dirty="0"/>
              <a:t>Second basic operation: </a:t>
            </a:r>
            <a:r>
              <a:rPr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marginalization</a:t>
            </a:r>
            <a:endParaRPr dirty="0">
              <a:solidFill>
                <a:srgbClr val="CC0000"/>
              </a:solidFill>
            </a:endParaRPr>
          </a:p>
          <a:p>
            <a:pPr marL="210872" indent="-210872" defTabSz="253841">
              <a:spcBef>
                <a:spcPts val="1163"/>
              </a:spcBef>
              <a:defRPr sz="3936"/>
            </a:pPr>
            <a:r>
              <a:rPr dirty="0"/>
              <a:t>Take a factor and sum out a variable</a:t>
            </a:r>
          </a:p>
          <a:p>
            <a:pPr marL="406135" lvl="1" indent="-210872" defTabSz="253841">
              <a:spcBef>
                <a:spcPts val="1163"/>
              </a:spcBef>
              <a:defRPr sz="3936"/>
            </a:pPr>
            <a:r>
              <a:rPr dirty="0"/>
              <a:t>Shrinks a factor to a smaller one</a:t>
            </a:r>
            <a:endParaRPr sz="308" dirty="0">
              <a:solidFill>
                <a:srgbClr val="000000"/>
              </a:solidFill>
            </a:endParaRPr>
          </a:p>
          <a:p>
            <a:pPr marL="406135" lvl="1" indent="-210872" defTabSz="253841">
              <a:spcBef>
                <a:spcPts val="1163"/>
              </a:spcBef>
              <a:defRPr sz="3936"/>
            </a:pPr>
            <a:r>
              <a:rPr dirty="0"/>
              <a:t>A </a:t>
            </a:r>
            <a:r>
              <a:rPr b="1" dirty="0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rPr>
              <a:t>projection</a:t>
            </a:r>
            <a:r>
              <a:rPr dirty="0"/>
              <a:t> operation</a:t>
            </a:r>
            <a:endParaRPr sz="861" dirty="0">
              <a:solidFill>
                <a:srgbClr val="000000"/>
              </a:solidFill>
            </a:endParaRPr>
          </a:p>
          <a:p>
            <a:pPr marL="210872" indent="-210872" defTabSz="253841">
              <a:spcBef>
                <a:spcPts val="1163"/>
              </a:spcBef>
              <a:defRPr sz="3936"/>
            </a:pPr>
            <a:r>
              <a:rPr dirty="0"/>
              <a:t>Example: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D536CC-571A-4CD6-EDC2-473196D2C2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Operation 2: Eliminate</a:t>
            </a:r>
          </a:p>
        </p:txBody>
      </p:sp>
      <p:pic>
        <p:nvPicPr>
          <p:cNvPr id="575" name="Picture 10" descr="Picture 10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39086" y="5213746"/>
            <a:ext cx="1009650" cy="272654"/>
          </a:xfrm>
          <a:prstGeom prst="rect">
            <a:avLst/>
          </a:prstGeom>
          <a:ln w="12700">
            <a:miter lim="400000"/>
          </a:ln>
        </p:spPr>
      </p:pic>
      <p:sp>
        <p:nvSpPr>
          <p:cNvPr id="576" name="AutoShape 5"/>
          <p:cNvSpPr/>
          <p:nvPr/>
        </p:nvSpPr>
        <p:spPr>
          <a:xfrm>
            <a:off x="5446756" y="5895407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577" name="Picture 11" descr="Picture 1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53296" y="5487799"/>
            <a:ext cx="667941" cy="2726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8" name="Picture 9" descr="Picture 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75209" y="5610427"/>
            <a:ext cx="888207" cy="20478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79" name="Table 12"/>
          <p:cNvGraphicFramePr/>
          <p:nvPr>
            <p:extLst>
              <p:ext uri="{D42A27DB-BD31-4B8C-83A1-F6EECF244321}">
                <p14:modId xmlns:p14="http://schemas.microsoft.com/office/powerpoint/2010/main" val="2609085567"/>
              </p:ext>
            </p:extLst>
          </p:nvPr>
        </p:nvGraphicFramePr>
        <p:xfrm>
          <a:off x="3353715" y="5571557"/>
          <a:ext cx="1801706" cy="876300"/>
        </p:xfrm>
        <a:graphic>
          <a:graphicData uri="http://schemas.openxmlformats.org/drawingml/2006/table">
            <a:tbl>
              <a:tblPr/>
              <a:tblGrid>
                <a:gridCol w="514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7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2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907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907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 dirty="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580" name="Table 13"/>
          <p:cNvGraphicFramePr/>
          <p:nvPr>
            <p:extLst>
              <p:ext uri="{D42A27DB-BD31-4B8C-83A1-F6EECF244321}">
                <p14:modId xmlns:p14="http://schemas.microsoft.com/office/powerpoint/2010/main" val="448929547"/>
              </p:ext>
            </p:extLst>
          </p:nvPr>
        </p:nvGraphicFramePr>
        <p:xfrm>
          <a:off x="6497707" y="5823969"/>
          <a:ext cx="1276657" cy="442912"/>
        </p:xfrm>
        <a:graphic>
          <a:graphicData uri="http://schemas.openxmlformats.org/drawingml/2006/table">
            <a:tbl>
              <a:tblPr/>
              <a:tblGrid>
                <a:gridCol w="567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9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145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145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4" grpId="0" animBg="1" advAuto="0"/>
      <p:bldP spid="575" grpId="0" animBg="1" advAuto="0"/>
      <p:bldP spid="576" grpId="0" animBg="1" advAuto="0"/>
      <p:bldP spid="577" grpId="0" animBg="1" advAuto="0"/>
      <p:bldP spid="578" grpId="0" animBg="1" advAuto="0"/>
      <p:bldP spid="579" grpId="0" animBg="1" advAuto="0"/>
      <p:bldP spid="580" grpId="0" animBg="1" advAuto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Picture 1" descr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9269" y="4833081"/>
            <a:ext cx="5305461" cy="16426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F7FB6CF-A8A5-A405-E470-2879371F7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Elimination</a:t>
            </a:r>
          </a:p>
        </p:txBody>
      </p:sp>
      <p:sp>
        <p:nvSpPr>
          <p:cNvPr id="584" name="TextBox 26"/>
          <p:cNvSpPr txBox="1"/>
          <p:nvPr/>
        </p:nvSpPr>
        <p:spPr>
          <a:xfrm>
            <a:off x="3181686" y="2808356"/>
            <a:ext cx="1085850" cy="734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/>
          <a:p>
            <a:pPr algn="ctr" defTabSz="685800">
              <a:lnSpc>
                <a:spcPct val="90000"/>
              </a:lnSpc>
              <a:defRPr sz="48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2400" dirty="0"/>
              <a:t>Sum</a:t>
            </a:r>
          </a:p>
          <a:p>
            <a:pPr algn="ctr" defTabSz="685800">
              <a:lnSpc>
                <a:spcPct val="90000"/>
              </a:lnSpc>
              <a:defRPr sz="48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2400" dirty="0"/>
              <a:t>out R</a:t>
            </a:r>
          </a:p>
        </p:txBody>
      </p:sp>
      <p:sp>
        <p:nvSpPr>
          <p:cNvPr id="585" name="TextBox 15"/>
          <p:cNvSpPr txBox="1"/>
          <p:nvPr/>
        </p:nvSpPr>
        <p:spPr>
          <a:xfrm>
            <a:off x="6001832" y="2809961"/>
            <a:ext cx="1543050" cy="734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/>
          <a:p>
            <a:pPr algn="ctr" defTabSz="685800">
              <a:lnSpc>
                <a:spcPct val="90000"/>
              </a:lnSpc>
              <a:defRPr sz="48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2400" dirty="0"/>
              <a:t>Sum</a:t>
            </a:r>
          </a:p>
          <a:p>
            <a:pPr algn="ctr" defTabSz="685800">
              <a:lnSpc>
                <a:spcPct val="90000"/>
              </a:lnSpc>
              <a:defRPr sz="48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pPr>
            <a:r>
              <a:rPr sz="2400" dirty="0"/>
              <a:t>out T</a:t>
            </a:r>
          </a:p>
        </p:txBody>
      </p:sp>
      <p:grpSp>
        <p:nvGrpSpPr>
          <p:cNvPr id="588" name="Oval 16"/>
          <p:cNvGrpSpPr/>
          <p:nvPr/>
        </p:nvGrpSpPr>
        <p:grpSpPr>
          <a:xfrm>
            <a:off x="4613618" y="2090923"/>
            <a:ext cx="971550" cy="400050"/>
            <a:chOff x="0" y="0"/>
            <a:chExt cx="2590800" cy="1066800"/>
          </a:xfrm>
        </p:grpSpPr>
        <p:sp>
          <p:nvSpPr>
            <p:cNvPr id="586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87" name="T, L"/>
            <p:cNvSpPr txBox="1"/>
            <p:nvPr/>
          </p:nvSpPr>
          <p:spPr>
            <a:xfrm>
              <a:off x="730032" y="71736"/>
              <a:ext cx="1130739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T, L</a:t>
              </a:r>
            </a:p>
          </p:txBody>
        </p:sp>
      </p:grpSp>
      <p:pic>
        <p:nvPicPr>
          <p:cNvPr id="589" name="Picture 23" descr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85252" y="2984092"/>
            <a:ext cx="794148" cy="223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2" name="Oval 20"/>
          <p:cNvGrpSpPr/>
          <p:nvPr/>
        </p:nvGrpSpPr>
        <p:grpSpPr>
          <a:xfrm>
            <a:off x="7724775" y="2090923"/>
            <a:ext cx="400050" cy="400050"/>
            <a:chOff x="0" y="0"/>
            <a:chExt cx="1066800" cy="1066800"/>
          </a:xfrm>
        </p:grpSpPr>
        <p:sp>
          <p:nvSpPr>
            <p:cNvPr id="590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91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pic>
        <p:nvPicPr>
          <p:cNvPr id="593" name="Picture 27" descr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1672" y="3059760"/>
            <a:ext cx="526256" cy="223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6" name="Oval 14"/>
          <p:cNvGrpSpPr/>
          <p:nvPr/>
        </p:nvGrpSpPr>
        <p:grpSpPr>
          <a:xfrm>
            <a:off x="1893186" y="2071652"/>
            <a:ext cx="971550" cy="438582"/>
            <a:chOff x="0" y="-51389"/>
            <a:chExt cx="2590800" cy="1169551"/>
          </a:xfrm>
        </p:grpSpPr>
        <p:sp>
          <p:nvSpPr>
            <p:cNvPr id="594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595" name="R, T, L"/>
            <p:cNvSpPr txBox="1"/>
            <p:nvPr/>
          </p:nvSpPr>
          <p:spPr>
            <a:xfrm>
              <a:off x="104980" y="-51389"/>
              <a:ext cx="2380825" cy="11695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400" dirty="0"/>
                <a:t>R,</a:t>
              </a:r>
              <a:r>
                <a:rPr sz="2400" dirty="0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sz="2400" dirty="0"/>
                <a:t>T, L</a:t>
              </a:r>
            </a:p>
          </p:txBody>
        </p:sp>
      </p:grpSp>
      <p:pic>
        <p:nvPicPr>
          <p:cNvPr id="597" name="Picture 18" descr="Picture 1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7233" y="2504004"/>
            <a:ext cx="1116807" cy="2297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598" name="Table 22"/>
          <p:cNvGraphicFramePr/>
          <p:nvPr/>
        </p:nvGraphicFramePr>
        <p:xfrm>
          <a:off x="603713" y="2856753"/>
          <a:ext cx="2337261" cy="1577880"/>
        </p:xfrm>
        <a:graphic>
          <a:graphicData uri="http://schemas.openxmlformats.org/drawingml/2006/table">
            <a:tbl>
              <a:tblPr/>
              <a:tblGrid>
                <a:gridCol w="5342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42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23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345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0.018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723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0.729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599" name="Table 24"/>
          <p:cNvGraphicFramePr/>
          <p:nvPr/>
        </p:nvGraphicFramePr>
        <p:xfrm>
          <a:off x="4508246" y="3326991"/>
          <a:ext cx="1590914" cy="800100"/>
        </p:xfrm>
        <a:graphic>
          <a:graphicData uri="http://schemas.openxmlformats.org/drawingml/2006/table">
            <a:tbl>
              <a:tblPr/>
              <a:tblGrid>
                <a:gridCol w="4292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92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00" name="Table 29"/>
          <p:cNvGraphicFramePr/>
          <p:nvPr/>
        </p:nvGraphicFramePr>
        <p:xfrm>
          <a:off x="7511653" y="3367088"/>
          <a:ext cx="1255529" cy="400050"/>
        </p:xfrm>
        <a:graphic>
          <a:graphicData uri="http://schemas.openxmlformats.org/drawingml/2006/table">
            <a:tbl>
              <a:tblPr/>
              <a:tblGrid>
                <a:gridCol w="558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75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0.886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01" name="AutoShape 5"/>
          <p:cNvSpPr/>
          <p:nvPr/>
        </p:nvSpPr>
        <p:spPr>
          <a:xfrm>
            <a:off x="3392938" y="3420353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02" name="AutoShape 5"/>
          <p:cNvSpPr/>
          <p:nvPr/>
        </p:nvSpPr>
        <p:spPr>
          <a:xfrm>
            <a:off x="6469358" y="3420353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4" grpId="0" animBg="1" advAuto="0"/>
      <p:bldP spid="585" grpId="0" animBg="1" advAuto="0"/>
      <p:bldP spid="588" grpId="0" animBg="1" advAuto="0"/>
      <p:bldP spid="589" grpId="0" animBg="1" advAuto="0"/>
      <p:bldP spid="592" grpId="0" animBg="1" advAuto="0"/>
      <p:bldP spid="593" grpId="0" animBg="1" advAuto="0"/>
      <p:bldP spid="599" grpId="0" animBg="1" advAuto="0"/>
      <p:bldP spid="600" grpId="0" animBg="1" advAuto="0"/>
      <p:bldP spid="601" grpId="0" animBg="1" advAuto="0"/>
      <p:bldP spid="602" grpId="0" animBg="1" advAuto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D90219-708E-33F9-980B-DB8D9537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Variable Elimination = Marginalizing Early</a:t>
            </a:r>
          </a:p>
        </p:txBody>
      </p:sp>
      <p:pic>
        <p:nvPicPr>
          <p:cNvPr id="608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7711" y="2328862"/>
            <a:ext cx="6828578" cy="34580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Rectangle 3"/>
          <p:cNvSpPr txBox="1"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R: It rains; T: There is traffic</a:t>
            </a:r>
          </a:p>
          <a:p>
            <a:r>
              <a:rPr lang="en-US" dirty="0"/>
              <a:t>Model 1: independence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Why is an agent using model 2 better?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4CFEAAD-AC36-2027-9F98-268A436309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Rain and Traffic</a:t>
            </a:r>
          </a:p>
        </p:txBody>
      </p:sp>
      <p:grpSp>
        <p:nvGrpSpPr>
          <p:cNvPr id="447" name="Oval 4"/>
          <p:cNvGrpSpPr/>
          <p:nvPr/>
        </p:nvGrpSpPr>
        <p:grpSpPr>
          <a:xfrm>
            <a:off x="2171490" y="3486150"/>
            <a:ext cx="571500" cy="571500"/>
            <a:chOff x="0" y="0"/>
            <a:chExt cx="1524000" cy="1524000"/>
          </a:xfrm>
        </p:grpSpPr>
        <p:sp>
          <p:nvSpPr>
            <p:cNvPr id="445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446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R</a:t>
              </a:r>
            </a:p>
          </p:txBody>
        </p:sp>
      </p:grpSp>
      <p:grpSp>
        <p:nvGrpSpPr>
          <p:cNvPr id="450" name="Oval 5"/>
          <p:cNvGrpSpPr/>
          <p:nvPr/>
        </p:nvGrpSpPr>
        <p:grpSpPr>
          <a:xfrm>
            <a:off x="2171490" y="4438109"/>
            <a:ext cx="571500" cy="571500"/>
            <a:chOff x="0" y="0"/>
            <a:chExt cx="1524000" cy="1524000"/>
          </a:xfrm>
        </p:grpSpPr>
        <p:sp>
          <p:nvSpPr>
            <p:cNvPr id="448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449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pic>
        <p:nvPicPr>
          <p:cNvPr id="451" name="Picture 1" descr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1" y="3707484"/>
            <a:ext cx="2914649" cy="122172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54" name="Oval 4"/>
          <p:cNvGrpSpPr/>
          <p:nvPr/>
        </p:nvGrpSpPr>
        <p:grpSpPr>
          <a:xfrm>
            <a:off x="5543550" y="3486150"/>
            <a:ext cx="571500" cy="571500"/>
            <a:chOff x="0" y="0"/>
            <a:chExt cx="1524000" cy="1524000"/>
          </a:xfrm>
        </p:grpSpPr>
        <p:sp>
          <p:nvSpPr>
            <p:cNvPr id="452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453" name="R"/>
            <p:cNvSpPr txBox="1"/>
            <p:nvPr/>
          </p:nvSpPr>
          <p:spPr>
            <a:xfrm>
              <a:off x="475171" y="238781"/>
              <a:ext cx="573661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 dirty="0"/>
                <a:t>R</a:t>
              </a:r>
            </a:p>
          </p:txBody>
        </p:sp>
      </p:grpSp>
      <p:grpSp>
        <p:nvGrpSpPr>
          <p:cNvPr id="457" name="Oval 5"/>
          <p:cNvGrpSpPr/>
          <p:nvPr/>
        </p:nvGrpSpPr>
        <p:grpSpPr>
          <a:xfrm>
            <a:off x="5550946" y="4543647"/>
            <a:ext cx="571500" cy="571500"/>
            <a:chOff x="0" y="0"/>
            <a:chExt cx="1524000" cy="1524000"/>
          </a:xfrm>
        </p:grpSpPr>
        <p:sp>
          <p:nvSpPr>
            <p:cNvPr id="455" name="Circle"/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456" name="T"/>
            <p:cNvSpPr txBox="1"/>
            <p:nvPr/>
          </p:nvSpPr>
          <p:spPr>
            <a:xfrm>
              <a:off x="494403" y="238781"/>
              <a:ext cx="53519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2100"/>
                <a:t>T</a:t>
              </a:r>
            </a:p>
          </p:txBody>
        </p:sp>
      </p:grpSp>
      <p:sp>
        <p:nvSpPr>
          <p:cNvPr id="462" name="AutoShape 6"/>
          <p:cNvSpPr/>
          <p:nvPr/>
        </p:nvSpPr>
        <p:spPr>
          <a:xfrm>
            <a:off x="5829300" y="4067175"/>
            <a:ext cx="17145" cy="467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460" name="Picture 2" descr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78136" y="4000722"/>
            <a:ext cx="1122259" cy="108585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CE3A5A5-7AF0-EF5F-7E85-52B3A79B82C4}"/>
              </a:ext>
            </a:extLst>
          </p:cNvPr>
          <p:cNvSpPr txBox="1"/>
          <p:nvPr/>
        </p:nvSpPr>
        <p:spPr>
          <a:xfrm>
            <a:off x="5375082" y="2178125"/>
            <a:ext cx="35535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Model 2: rain causes traffic</a:t>
            </a:r>
          </a:p>
        </p:txBody>
      </p:sp>
    </p:spTree>
    <p:extLst>
      <p:ext uri="{BB962C8B-B14F-4D97-AF65-F5344CB8AC3E}">
        <p14:creationId xmlns:p14="http://schemas.microsoft.com/office/powerpoint/2010/main" val="4246938886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7" grpId="0" animBg="1" advAuto="0"/>
      <p:bldP spid="450" grpId="0" animBg="1" advAuto="0"/>
      <p:bldP spid="454" grpId="0" animBg="1" advAuto="0"/>
      <p:bldP spid="457" grpId="0" animBg="1" advAuto="0"/>
      <p:bldP spid="462" grpId="0" animBg="1" advAuto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Inference by Enumeration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E4570-690E-81FD-E71B-C4F0A6AA0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Traffic Domain</a:t>
            </a:r>
          </a:p>
        </p:txBody>
      </p:sp>
      <p:grpSp>
        <p:nvGrpSpPr>
          <p:cNvPr id="614" name="Oval 4"/>
          <p:cNvGrpSpPr/>
          <p:nvPr/>
        </p:nvGrpSpPr>
        <p:grpSpPr>
          <a:xfrm>
            <a:off x="522684" y="3314700"/>
            <a:ext cx="400050" cy="400050"/>
            <a:chOff x="0" y="0"/>
            <a:chExt cx="1066800" cy="1066800"/>
          </a:xfrm>
        </p:grpSpPr>
        <p:sp>
          <p:nvSpPr>
            <p:cNvPr id="61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13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617" name="Oval 5"/>
          <p:cNvGrpSpPr/>
          <p:nvPr/>
        </p:nvGrpSpPr>
        <p:grpSpPr>
          <a:xfrm>
            <a:off x="522684" y="4114800"/>
            <a:ext cx="400050" cy="400050"/>
            <a:chOff x="0" y="0"/>
            <a:chExt cx="1066800" cy="1066800"/>
          </a:xfrm>
        </p:grpSpPr>
        <p:sp>
          <p:nvSpPr>
            <p:cNvPr id="61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16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643" name="AutoShape 6"/>
          <p:cNvSpPr/>
          <p:nvPr/>
        </p:nvSpPr>
        <p:spPr>
          <a:xfrm>
            <a:off x="722709" y="3736259"/>
            <a:ext cx="0" cy="3690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-2160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21" name="Oval 11"/>
          <p:cNvGrpSpPr/>
          <p:nvPr/>
        </p:nvGrpSpPr>
        <p:grpSpPr>
          <a:xfrm>
            <a:off x="523875" y="2514600"/>
            <a:ext cx="400050" cy="400050"/>
            <a:chOff x="0" y="0"/>
            <a:chExt cx="1066800" cy="1066800"/>
          </a:xfrm>
        </p:grpSpPr>
        <p:sp>
          <p:nvSpPr>
            <p:cNvPr id="619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20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644" name="AutoShape 12"/>
          <p:cNvSpPr/>
          <p:nvPr/>
        </p:nvSpPr>
        <p:spPr>
          <a:xfrm>
            <a:off x="723021" y="2924175"/>
            <a:ext cx="568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623" name="Picture 3" descr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52525" y="2428875"/>
            <a:ext cx="1000125" cy="256977"/>
          </a:xfrm>
          <a:prstGeom prst="rect">
            <a:avLst/>
          </a:prstGeom>
          <a:ln w="12700">
            <a:miter lim="400000"/>
          </a:ln>
        </p:spPr>
      </p:pic>
      <p:pic>
        <p:nvPicPr>
          <p:cNvPr id="624" name="Picture 8" descr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86400" y="3314700"/>
            <a:ext cx="2628900" cy="478547"/>
          </a:xfrm>
          <a:prstGeom prst="rect">
            <a:avLst/>
          </a:prstGeom>
          <a:ln w="12700">
            <a:miter lim="400000"/>
          </a:ln>
        </p:spPr>
      </p:pic>
      <p:sp>
        <p:nvSpPr>
          <p:cNvPr id="625" name="TextBox 9"/>
          <p:cNvSpPr txBox="1"/>
          <p:nvPr/>
        </p:nvSpPr>
        <p:spPr>
          <a:xfrm>
            <a:off x="7217199" y="3808034"/>
            <a:ext cx="7825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Join on r</a:t>
            </a:r>
          </a:p>
        </p:txBody>
      </p:sp>
      <p:sp>
        <p:nvSpPr>
          <p:cNvPr id="626" name="TextBox 23"/>
          <p:cNvSpPr txBox="1"/>
          <p:nvPr/>
        </p:nvSpPr>
        <p:spPr>
          <a:xfrm>
            <a:off x="3001566" y="3856433"/>
            <a:ext cx="782587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Join on r</a:t>
            </a:r>
          </a:p>
        </p:txBody>
      </p:sp>
      <p:sp>
        <p:nvSpPr>
          <p:cNvPr id="627" name="TextBox 24"/>
          <p:cNvSpPr txBox="1"/>
          <p:nvPr/>
        </p:nvSpPr>
        <p:spPr>
          <a:xfrm>
            <a:off x="2743200" y="4343400"/>
            <a:ext cx="77938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Join on t</a:t>
            </a:r>
          </a:p>
        </p:txBody>
      </p:sp>
      <p:sp>
        <p:nvSpPr>
          <p:cNvPr id="628" name="TextBox 25"/>
          <p:cNvSpPr txBox="1"/>
          <p:nvPr/>
        </p:nvSpPr>
        <p:spPr>
          <a:xfrm>
            <a:off x="6751834" y="4800600"/>
            <a:ext cx="779381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Join on t</a:t>
            </a:r>
          </a:p>
        </p:txBody>
      </p:sp>
      <p:sp>
        <p:nvSpPr>
          <p:cNvPr id="629" name="TextBox 26"/>
          <p:cNvSpPr txBox="1"/>
          <p:nvPr/>
        </p:nvSpPr>
        <p:spPr>
          <a:xfrm>
            <a:off x="7029450" y="4343400"/>
            <a:ext cx="94263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Eliminate r</a:t>
            </a:r>
          </a:p>
        </p:txBody>
      </p:sp>
      <p:sp>
        <p:nvSpPr>
          <p:cNvPr id="630" name="TextBox 27"/>
          <p:cNvSpPr txBox="1"/>
          <p:nvPr/>
        </p:nvSpPr>
        <p:spPr>
          <a:xfrm>
            <a:off x="6457950" y="5372100"/>
            <a:ext cx="93942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Eliminate t</a:t>
            </a:r>
          </a:p>
        </p:txBody>
      </p:sp>
      <p:sp>
        <p:nvSpPr>
          <p:cNvPr id="631" name="TextBox 28"/>
          <p:cNvSpPr txBox="1"/>
          <p:nvPr/>
        </p:nvSpPr>
        <p:spPr>
          <a:xfrm>
            <a:off x="2571750" y="4800600"/>
            <a:ext cx="942630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Eliminate r</a:t>
            </a:r>
          </a:p>
        </p:txBody>
      </p:sp>
      <p:pic>
        <p:nvPicPr>
          <p:cNvPr id="632" name="Picture 10" descr="Picture 10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43050" y="3371850"/>
            <a:ext cx="2324117" cy="429154"/>
          </a:xfrm>
          <a:prstGeom prst="rect">
            <a:avLst/>
          </a:prstGeom>
          <a:ln w="12700">
            <a:miter lim="400000"/>
          </a:ln>
        </p:spPr>
      </p:pic>
      <p:sp>
        <p:nvSpPr>
          <p:cNvPr id="633" name="TextBox 30"/>
          <p:cNvSpPr txBox="1"/>
          <p:nvPr/>
        </p:nvSpPr>
        <p:spPr>
          <a:xfrm>
            <a:off x="2400300" y="5323701"/>
            <a:ext cx="939424" cy="2769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tIns="34290" bIns="34290">
            <a:spAutoFit/>
          </a:bodyPr>
          <a:lstStyle>
            <a:lvl1pPr defTabSz="1828800">
              <a:spcBef>
                <a:spcPts val="0"/>
              </a:spcBef>
              <a:defRPr sz="36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350"/>
              <a:t>Eliminate t</a:t>
            </a:r>
          </a:p>
        </p:txBody>
      </p:sp>
      <p:sp>
        <p:nvSpPr>
          <p:cNvPr id="634" name="Left Brace 11"/>
          <p:cNvSpPr/>
          <p:nvPr/>
        </p:nvSpPr>
        <p:spPr>
          <a:xfrm rot="16200000">
            <a:off x="3314700" y="3314700"/>
            <a:ext cx="228600" cy="9715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10"/>
                  <a:pt x="10800" y="21176"/>
                </a:cubicBezTo>
                <a:lnTo>
                  <a:pt x="10800" y="11224"/>
                </a:lnTo>
                <a:cubicBezTo>
                  <a:pt x="10800" y="10990"/>
                  <a:pt x="5965" y="10800"/>
                  <a:pt x="0" y="10800"/>
                </a:cubicBezTo>
                <a:cubicBezTo>
                  <a:pt x="5965" y="10800"/>
                  <a:pt x="10800" y="10610"/>
                  <a:pt x="10800" y="10376"/>
                </a:cubicBezTo>
                <a:lnTo>
                  <a:pt x="10800" y="424"/>
                </a:lnTo>
                <a:cubicBezTo>
                  <a:pt x="10800" y="190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5" name="Left Brace 32"/>
          <p:cNvSpPr/>
          <p:nvPr/>
        </p:nvSpPr>
        <p:spPr>
          <a:xfrm rot="16200000">
            <a:off x="3086100" y="3543300"/>
            <a:ext cx="171450" cy="15430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10"/>
                  <a:pt x="10800" y="21400"/>
                </a:cubicBezTo>
                <a:lnTo>
                  <a:pt x="10800" y="11000"/>
                </a:lnTo>
                <a:cubicBezTo>
                  <a:pt x="10800" y="10890"/>
                  <a:pt x="5965" y="10800"/>
                  <a:pt x="0" y="10800"/>
                </a:cubicBezTo>
                <a:cubicBezTo>
                  <a:pt x="5965" y="10800"/>
                  <a:pt x="10800" y="10710"/>
                  <a:pt x="10800" y="10600"/>
                </a:cubicBezTo>
                <a:lnTo>
                  <a:pt x="10800" y="200"/>
                </a:lnTo>
                <a:cubicBezTo>
                  <a:pt x="10800" y="90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6" name="Left Brace 33"/>
          <p:cNvSpPr/>
          <p:nvPr/>
        </p:nvSpPr>
        <p:spPr>
          <a:xfrm rot="16200000">
            <a:off x="2971800" y="3829050"/>
            <a:ext cx="114300" cy="1828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50"/>
                  <a:pt x="10800" y="21488"/>
                </a:cubicBezTo>
                <a:lnTo>
                  <a:pt x="10800" y="10912"/>
                </a:lnTo>
                <a:cubicBezTo>
                  <a:pt x="10800" y="10850"/>
                  <a:pt x="5965" y="10800"/>
                  <a:pt x="0" y="10800"/>
                </a:cubicBezTo>
                <a:cubicBezTo>
                  <a:pt x="5965" y="10800"/>
                  <a:pt x="10800" y="10750"/>
                  <a:pt x="10800" y="10688"/>
                </a:cubicBezTo>
                <a:lnTo>
                  <a:pt x="10800" y="112"/>
                </a:lnTo>
                <a:cubicBezTo>
                  <a:pt x="10800" y="50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7" name="Left Brace 34"/>
          <p:cNvSpPr/>
          <p:nvPr/>
        </p:nvSpPr>
        <p:spPr>
          <a:xfrm rot="16200000">
            <a:off x="2800350" y="4171950"/>
            <a:ext cx="114300" cy="2171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58"/>
                  <a:pt x="10800" y="21505"/>
                </a:cubicBezTo>
                <a:lnTo>
                  <a:pt x="10800" y="10895"/>
                </a:lnTo>
                <a:cubicBezTo>
                  <a:pt x="10800" y="10842"/>
                  <a:pt x="5965" y="10800"/>
                  <a:pt x="0" y="10800"/>
                </a:cubicBezTo>
                <a:cubicBezTo>
                  <a:pt x="5965" y="10800"/>
                  <a:pt x="10800" y="10758"/>
                  <a:pt x="10800" y="10705"/>
                </a:cubicBezTo>
                <a:lnTo>
                  <a:pt x="10800" y="95"/>
                </a:lnTo>
                <a:cubicBezTo>
                  <a:pt x="10800" y="42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8" name="Left Brace 35"/>
          <p:cNvSpPr/>
          <p:nvPr/>
        </p:nvSpPr>
        <p:spPr>
          <a:xfrm rot="16200000">
            <a:off x="7543800" y="3257550"/>
            <a:ext cx="171450" cy="10287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66"/>
                  <a:pt x="10800" y="21300"/>
                </a:cubicBezTo>
                <a:lnTo>
                  <a:pt x="10800" y="11100"/>
                </a:lnTo>
                <a:cubicBezTo>
                  <a:pt x="10800" y="10934"/>
                  <a:pt x="5965" y="10800"/>
                  <a:pt x="0" y="10800"/>
                </a:cubicBezTo>
                <a:cubicBezTo>
                  <a:pt x="5965" y="10800"/>
                  <a:pt x="10800" y="10666"/>
                  <a:pt x="10800" y="10500"/>
                </a:cubicBezTo>
                <a:lnTo>
                  <a:pt x="10800" y="300"/>
                </a:lnTo>
                <a:cubicBezTo>
                  <a:pt x="10800" y="134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39" name="Left Brace 36"/>
          <p:cNvSpPr/>
          <p:nvPr/>
        </p:nvSpPr>
        <p:spPr>
          <a:xfrm rot="16200000">
            <a:off x="7372350" y="3600450"/>
            <a:ext cx="171450" cy="13716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499"/>
                  <a:pt x="10800" y="21375"/>
                </a:cubicBezTo>
                <a:lnTo>
                  <a:pt x="10800" y="11025"/>
                </a:lnTo>
                <a:cubicBezTo>
                  <a:pt x="10800" y="10901"/>
                  <a:pt x="5965" y="10800"/>
                  <a:pt x="0" y="10800"/>
                </a:cubicBezTo>
                <a:cubicBezTo>
                  <a:pt x="5965" y="10800"/>
                  <a:pt x="10800" y="10699"/>
                  <a:pt x="10800" y="10575"/>
                </a:cubicBezTo>
                <a:lnTo>
                  <a:pt x="10800" y="225"/>
                </a:lnTo>
                <a:cubicBezTo>
                  <a:pt x="10800" y="101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40" name="Left Brace 37"/>
          <p:cNvSpPr/>
          <p:nvPr/>
        </p:nvSpPr>
        <p:spPr>
          <a:xfrm rot="16200000">
            <a:off x="7086600" y="3771900"/>
            <a:ext cx="171450" cy="2057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33"/>
                  <a:pt x="10800" y="21450"/>
                </a:cubicBezTo>
                <a:lnTo>
                  <a:pt x="10800" y="10950"/>
                </a:lnTo>
                <a:cubicBezTo>
                  <a:pt x="10800" y="10867"/>
                  <a:pt x="5965" y="10800"/>
                  <a:pt x="0" y="10800"/>
                </a:cubicBezTo>
                <a:cubicBezTo>
                  <a:pt x="5965" y="10800"/>
                  <a:pt x="10800" y="10733"/>
                  <a:pt x="10800" y="10650"/>
                </a:cubicBezTo>
                <a:lnTo>
                  <a:pt x="10800" y="150"/>
                </a:lnTo>
                <a:cubicBezTo>
                  <a:pt x="10800" y="67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41" name="Left Brace 38"/>
          <p:cNvSpPr/>
          <p:nvPr/>
        </p:nvSpPr>
        <p:spPr>
          <a:xfrm rot="16200000">
            <a:off x="6915150" y="4057650"/>
            <a:ext cx="171450" cy="24574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544"/>
                  <a:pt x="10800" y="21474"/>
                </a:cubicBezTo>
                <a:lnTo>
                  <a:pt x="10800" y="10926"/>
                </a:lnTo>
                <a:cubicBezTo>
                  <a:pt x="10800" y="10856"/>
                  <a:pt x="5965" y="10800"/>
                  <a:pt x="0" y="10800"/>
                </a:cubicBezTo>
                <a:cubicBezTo>
                  <a:pt x="5965" y="10800"/>
                  <a:pt x="10800" y="10744"/>
                  <a:pt x="10800" y="10674"/>
                </a:cubicBezTo>
                <a:lnTo>
                  <a:pt x="10800" y="126"/>
                </a:lnTo>
                <a:cubicBezTo>
                  <a:pt x="10800" y="56"/>
                  <a:pt x="15635" y="0"/>
                  <a:pt x="21600" y="0"/>
                </a:cubicBezTo>
              </a:path>
            </a:pathLst>
          </a:custGeom>
          <a:ln w="76200">
            <a:solidFill>
              <a:srgbClr val="FF0000"/>
            </a:solidFill>
          </a:ln>
        </p:spPr>
        <p:txBody>
          <a:bodyPr tIns="34290" bIns="34290" anchor="ctr"/>
          <a:lstStyle/>
          <a:p>
            <a:pPr algn="ctr"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42" name="Content Placeholder 2"/>
          <p:cNvSpPr txBox="1"/>
          <p:nvPr/>
        </p:nvSpPr>
        <p:spPr>
          <a:xfrm>
            <a:off x="5079937" y="2853218"/>
            <a:ext cx="3250659" cy="26712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19050" tIns="19050" rIns="19050" bIns="19050">
            <a:normAutofit/>
          </a:bodyPr>
          <a:lstStyle>
            <a:lvl1pPr marL="635000" indent="-635000">
              <a:spcBef>
                <a:spcPts val="39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4800"/>
            </a:lvl1pPr>
          </a:lstStyle>
          <a:p>
            <a:r>
              <a:rPr sz="1800"/>
              <a:t>Variable Elimination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5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9" fill="hold"/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3" grpId="0" animBg="1" advAuto="0"/>
      <p:bldP spid="624" grpId="0" animBg="1" advAuto="0"/>
      <p:bldP spid="625" grpId="0" animBg="1" advAuto="0"/>
      <p:bldP spid="626" grpId="0" animBg="1" advAuto="0"/>
      <p:bldP spid="627" grpId="0" animBg="1" advAuto="0"/>
      <p:bldP spid="628" grpId="0" animBg="1" advAuto="0"/>
      <p:bldP spid="629" grpId="0" animBg="1" advAuto="0"/>
      <p:bldP spid="630" grpId="0" animBg="1" advAuto="0"/>
      <p:bldP spid="631" grpId="0" animBg="1" advAuto="0"/>
      <p:bldP spid="633" grpId="0" animBg="1" advAuto="0"/>
      <p:bldP spid="634" grpId="0" animBg="1" advAuto="0"/>
      <p:bldP spid="635" grpId="0" animBg="1" advAuto="0"/>
      <p:bldP spid="636" grpId="0" animBg="1" advAuto="0"/>
      <p:bldP spid="637" grpId="0" animBg="1" advAuto="0"/>
      <p:bldP spid="638" grpId="0" animBg="1" advAuto="0"/>
      <p:bldP spid="639" grpId="0" animBg="1" advAuto="0"/>
      <p:bldP spid="640" grpId="0" animBg="1" advAuto="0"/>
      <p:bldP spid="641" grpId="0" animBg="1" advAuto="0"/>
      <p:bldP spid="642" grpId="0" animBg="1" advAuto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222F76-6059-B6D9-5176-D566A35A6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Elimination</a:t>
            </a:r>
          </a:p>
        </p:txBody>
      </p:sp>
      <p:sp>
        <p:nvSpPr>
          <p:cNvPr id="647" name="TextBox 26"/>
          <p:cNvSpPr txBox="1"/>
          <p:nvPr/>
        </p:nvSpPr>
        <p:spPr>
          <a:xfrm>
            <a:off x="3882311" y="2015966"/>
            <a:ext cx="662622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lnSpc>
                <a:spcPct val="80000"/>
              </a:lnSpc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Sum out R</a:t>
            </a:r>
          </a:p>
        </p:txBody>
      </p:sp>
      <p:grpSp>
        <p:nvGrpSpPr>
          <p:cNvPr id="650" name="Oval 15"/>
          <p:cNvGrpSpPr/>
          <p:nvPr/>
        </p:nvGrpSpPr>
        <p:grpSpPr>
          <a:xfrm>
            <a:off x="4756549" y="3381375"/>
            <a:ext cx="400050" cy="400050"/>
            <a:chOff x="0" y="0"/>
            <a:chExt cx="1066800" cy="1066800"/>
          </a:xfrm>
        </p:grpSpPr>
        <p:sp>
          <p:nvSpPr>
            <p:cNvPr id="64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49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grpSp>
        <p:nvGrpSpPr>
          <p:cNvPr id="653" name="Oval 16"/>
          <p:cNvGrpSpPr/>
          <p:nvPr/>
        </p:nvGrpSpPr>
        <p:grpSpPr>
          <a:xfrm>
            <a:off x="4756549" y="4181475"/>
            <a:ext cx="400050" cy="400050"/>
            <a:chOff x="0" y="0"/>
            <a:chExt cx="1066800" cy="1066800"/>
          </a:xfrm>
        </p:grpSpPr>
        <p:sp>
          <p:nvSpPr>
            <p:cNvPr id="651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52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704" name="AutoShape 12"/>
          <p:cNvSpPr/>
          <p:nvPr/>
        </p:nvSpPr>
        <p:spPr>
          <a:xfrm>
            <a:off x="4956574" y="3790950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655" name="Picture 34" descr="Picture 3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24400" y="2409825"/>
            <a:ext cx="54768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56" name="Picture 29" descr="Picture 29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0554" y="2066925"/>
            <a:ext cx="827484" cy="2238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57" name="Table 30"/>
          <p:cNvGraphicFramePr/>
          <p:nvPr/>
        </p:nvGraphicFramePr>
        <p:xfrm>
          <a:off x="2247900" y="2388394"/>
          <a:ext cx="1630430" cy="781052"/>
        </p:xfrm>
        <a:graphic>
          <a:graphicData uri="http://schemas.openxmlformats.org/drawingml/2006/table">
            <a:tbl>
              <a:tblPr/>
              <a:tblGrid>
                <a:gridCol w="46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9875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526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58" name="Picture 31" descr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25316" y="4733925"/>
            <a:ext cx="772716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59" name="Table 33"/>
          <p:cNvGraphicFramePr/>
          <p:nvPr/>
        </p:nvGraphicFramePr>
        <p:xfrm>
          <a:off x="2457450" y="5067300"/>
          <a:ext cx="1639956" cy="790576"/>
        </p:xfrm>
        <a:graphic>
          <a:graphicData uri="http://schemas.openxmlformats.org/drawingml/2006/table">
            <a:tbl>
              <a:tblPr/>
              <a:tblGrid>
                <a:gridCol w="546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60" name="Table 44"/>
          <p:cNvGraphicFramePr/>
          <p:nvPr/>
        </p:nvGraphicFramePr>
        <p:xfrm>
          <a:off x="4495800" y="2738438"/>
          <a:ext cx="1039881" cy="400050"/>
        </p:xfrm>
        <a:graphic>
          <a:graphicData uri="http://schemas.openxmlformats.org/drawingml/2006/table">
            <a:tbl>
              <a:tblPr/>
              <a:tblGrid>
                <a:gridCol w="4621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77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61" name="Picture 45" descr="Picture 4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63666" y="4724400"/>
            <a:ext cx="772716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62" name="Table 46"/>
          <p:cNvGraphicFramePr/>
          <p:nvPr/>
        </p:nvGraphicFramePr>
        <p:xfrm>
          <a:off x="4495800" y="5067300"/>
          <a:ext cx="1628052" cy="790576"/>
        </p:xfrm>
        <a:graphic>
          <a:graphicData uri="http://schemas.openxmlformats.org/drawingml/2006/table">
            <a:tbl>
              <a:tblPr/>
              <a:tblGrid>
                <a:gridCol w="5426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6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6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665" name="Oval 15"/>
          <p:cNvGrpSpPr/>
          <p:nvPr/>
        </p:nvGrpSpPr>
        <p:grpSpPr>
          <a:xfrm>
            <a:off x="104775" y="3933825"/>
            <a:ext cx="400050" cy="400050"/>
            <a:chOff x="0" y="0"/>
            <a:chExt cx="1066800" cy="1066800"/>
          </a:xfrm>
        </p:grpSpPr>
        <p:sp>
          <p:nvSpPr>
            <p:cNvPr id="66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64" name="T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</a:t>
              </a:r>
            </a:p>
          </p:txBody>
        </p:sp>
      </p:grpSp>
      <p:pic>
        <p:nvPicPr>
          <p:cNvPr id="666" name="Picture 49" descr="Picture 4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0816" y="2238375"/>
            <a:ext cx="548878" cy="223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7" name="Picture 50" descr="Picture 5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516" y="3267075"/>
            <a:ext cx="795338" cy="23455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70" name="Oval 11"/>
          <p:cNvGrpSpPr/>
          <p:nvPr/>
        </p:nvGrpSpPr>
        <p:grpSpPr>
          <a:xfrm>
            <a:off x="105965" y="3133725"/>
            <a:ext cx="400050" cy="400050"/>
            <a:chOff x="0" y="0"/>
            <a:chExt cx="1066800" cy="1066800"/>
          </a:xfrm>
        </p:grpSpPr>
        <p:sp>
          <p:nvSpPr>
            <p:cNvPr id="668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669" name="R"/>
            <p:cNvSpPr txBox="1"/>
            <p:nvPr/>
          </p:nvSpPr>
          <p:spPr>
            <a:xfrm>
              <a:off x="252981" y="71736"/>
              <a:ext cx="560840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R</a:t>
              </a:r>
            </a:p>
          </p:txBody>
        </p:sp>
      </p:grpSp>
      <p:sp>
        <p:nvSpPr>
          <p:cNvPr id="705" name="AutoShape 12"/>
          <p:cNvSpPr/>
          <p:nvPr/>
        </p:nvSpPr>
        <p:spPr>
          <a:xfrm>
            <a:off x="305112" y="3543300"/>
            <a:ext cx="567" cy="381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0" y="21600"/>
                </a:ln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74" name="Oval 25"/>
          <p:cNvGrpSpPr/>
          <p:nvPr/>
        </p:nvGrpSpPr>
        <p:grpSpPr>
          <a:xfrm>
            <a:off x="104775" y="4733925"/>
            <a:ext cx="400050" cy="400050"/>
            <a:chOff x="0" y="0"/>
            <a:chExt cx="1066800" cy="1066800"/>
          </a:xfrm>
        </p:grpSpPr>
        <p:sp>
          <p:nvSpPr>
            <p:cNvPr id="672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73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706" name="AutoShape 12"/>
          <p:cNvSpPr/>
          <p:nvPr/>
        </p:nvSpPr>
        <p:spPr>
          <a:xfrm>
            <a:off x="304800" y="4343400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pic>
        <p:nvPicPr>
          <p:cNvPr id="676" name="Picture 55" descr="Picture 5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6516" y="4724400"/>
            <a:ext cx="772716" cy="23455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77" name="Table 56"/>
          <p:cNvGraphicFramePr/>
          <p:nvPr/>
        </p:nvGraphicFramePr>
        <p:xfrm>
          <a:off x="652463" y="2581275"/>
          <a:ext cx="1030356" cy="395288"/>
        </p:xfrm>
        <a:graphic>
          <a:graphicData uri="http://schemas.openxmlformats.org/drawingml/2006/table">
            <a:tbl>
              <a:tblPr/>
              <a:tblGrid>
                <a:gridCol w="515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51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678" name="Table 57"/>
          <p:cNvGraphicFramePr/>
          <p:nvPr/>
        </p:nvGraphicFramePr>
        <p:xfrm>
          <a:off x="617935" y="3609975"/>
          <a:ext cx="1639956" cy="792956"/>
        </p:xfrm>
        <a:graphic>
          <a:graphicData uri="http://schemas.openxmlformats.org/drawingml/2006/table">
            <a:tbl>
              <a:tblPr/>
              <a:tblGrid>
                <a:gridCol w="5466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66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8239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239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8239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8239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9" name="Table 58"/>
          <p:cNvGraphicFramePr/>
          <p:nvPr/>
        </p:nvGraphicFramePr>
        <p:xfrm>
          <a:off x="628650" y="5067300"/>
          <a:ext cx="1618524" cy="790576"/>
        </p:xfrm>
        <a:graphic>
          <a:graphicData uri="http://schemas.openxmlformats.org/drawingml/2006/table">
            <a:tbl>
              <a:tblPr/>
              <a:tblGrid>
                <a:gridCol w="5395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5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50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0" name="AutoShape 5"/>
          <p:cNvSpPr/>
          <p:nvPr/>
        </p:nvSpPr>
        <p:spPr>
          <a:xfrm>
            <a:off x="1771650" y="2443208"/>
            <a:ext cx="4000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681" name="TextBox 60"/>
          <p:cNvSpPr txBox="1"/>
          <p:nvPr/>
        </p:nvSpPr>
        <p:spPr>
          <a:xfrm>
            <a:off x="1600200" y="2000250"/>
            <a:ext cx="68580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Join R</a:t>
            </a:r>
          </a:p>
        </p:txBody>
      </p:sp>
      <p:grpSp>
        <p:nvGrpSpPr>
          <p:cNvPr id="684" name="Oval 61"/>
          <p:cNvGrpSpPr/>
          <p:nvPr/>
        </p:nvGrpSpPr>
        <p:grpSpPr>
          <a:xfrm>
            <a:off x="2457450" y="3388479"/>
            <a:ext cx="971550" cy="500137"/>
            <a:chOff x="0" y="-133456"/>
            <a:chExt cx="2590800" cy="1333698"/>
          </a:xfrm>
        </p:grpSpPr>
        <p:sp>
          <p:nvSpPr>
            <p:cNvPr id="682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83" name="R, T"/>
            <p:cNvSpPr txBox="1"/>
            <p:nvPr/>
          </p:nvSpPr>
          <p:spPr>
            <a:xfrm>
              <a:off x="390877" y="-133456"/>
              <a:ext cx="1809043" cy="13336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/>
            <a:p>
              <a:pPr algn="ctr" defTabSz="685800"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r>
                <a:rPr sz="2800" dirty="0"/>
                <a:t>R,</a:t>
              </a:r>
              <a:r>
                <a:rPr sz="2800" dirty="0">
                  <a:latin typeface="Arial"/>
                  <a:ea typeface="Arial"/>
                  <a:cs typeface="Arial"/>
                  <a:sym typeface="Arial"/>
                </a:rPr>
                <a:t> </a:t>
              </a:r>
              <a:r>
                <a:rPr sz="2800" dirty="0"/>
                <a:t>T</a:t>
              </a:r>
            </a:p>
          </p:txBody>
        </p:sp>
      </p:grpSp>
      <p:grpSp>
        <p:nvGrpSpPr>
          <p:cNvPr id="687" name="Oval 62"/>
          <p:cNvGrpSpPr/>
          <p:nvPr/>
        </p:nvGrpSpPr>
        <p:grpSpPr>
          <a:xfrm>
            <a:off x="2743200" y="4238625"/>
            <a:ext cx="400050" cy="400050"/>
            <a:chOff x="0" y="0"/>
            <a:chExt cx="1066800" cy="1066800"/>
          </a:xfrm>
        </p:grpSpPr>
        <p:sp>
          <p:nvSpPr>
            <p:cNvPr id="685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86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sp>
        <p:nvSpPr>
          <p:cNvPr id="707" name="AutoShape 12"/>
          <p:cNvSpPr/>
          <p:nvPr/>
        </p:nvSpPr>
        <p:spPr>
          <a:xfrm>
            <a:off x="2943225" y="3848100"/>
            <a:ext cx="0" cy="381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691" name="Oval 35"/>
          <p:cNvGrpSpPr/>
          <p:nvPr/>
        </p:nvGrpSpPr>
        <p:grpSpPr>
          <a:xfrm>
            <a:off x="6296025" y="3381375"/>
            <a:ext cx="971550" cy="400050"/>
            <a:chOff x="0" y="0"/>
            <a:chExt cx="2590800" cy="1066800"/>
          </a:xfrm>
        </p:grpSpPr>
        <p:sp>
          <p:nvSpPr>
            <p:cNvPr id="689" name="Oval"/>
            <p:cNvSpPr/>
            <p:nvPr/>
          </p:nvSpPr>
          <p:spPr>
            <a:xfrm>
              <a:off x="0" y="0"/>
              <a:ext cx="2590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90" name="T, L"/>
            <p:cNvSpPr txBox="1"/>
            <p:nvPr/>
          </p:nvSpPr>
          <p:spPr>
            <a:xfrm>
              <a:off x="730032" y="71736"/>
              <a:ext cx="1130739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T, L</a:t>
              </a:r>
            </a:p>
          </p:txBody>
        </p:sp>
      </p:grpSp>
      <p:pic>
        <p:nvPicPr>
          <p:cNvPr id="692" name="Picture 36" descr="Picture 36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2947" y="4067175"/>
            <a:ext cx="792957" cy="2238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95" name="Oval 37"/>
          <p:cNvGrpSpPr/>
          <p:nvPr/>
        </p:nvGrpSpPr>
        <p:grpSpPr>
          <a:xfrm>
            <a:off x="8302228" y="3438525"/>
            <a:ext cx="400050" cy="400050"/>
            <a:chOff x="0" y="0"/>
            <a:chExt cx="1066800" cy="1066800"/>
          </a:xfrm>
        </p:grpSpPr>
        <p:sp>
          <p:nvSpPr>
            <p:cNvPr id="693" name="Circle"/>
            <p:cNvSpPr/>
            <p:nvPr/>
          </p:nvSpPr>
          <p:spPr>
            <a:xfrm>
              <a:off x="0" y="0"/>
              <a:ext cx="1066800" cy="10668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4800" baseline="-15500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pPr>
              <a:endParaRPr/>
            </a:p>
          </p:txBody>
        </p:sp>
        <p:sp>
          <p:nvSpPr>
            <p:cNvPr id="694" name="L"/>
            <p:cNvSpPr txBox="1"/>
            <p:nvPr/>
          </p:nvSpPr>
          <p:spPr>
            <a:xfrm>
              <a:off x="270080" y="71736"/>
              <a:ext cx="526643" cy="9233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4800" i="1">
                  <a:solidFill>
                    <a:srgbClr val="000000"/>
                  </a:solidFill>
                  <a:latin typeface="Times New Roman"/>
                  <a:ea typeface="Times New Roman"/>
                  <a:cs typeface="Times New Roman"/>
                  <a:sym typeface="Times New Roman"/>
                </a:defRPr>
              </a:lvl1pPr>
            </a:lstStyle>
            <a:p>
              <a:r>
                <a:rPr sz="1800"/>
                <a:t>L</a:t>
              </a:r>
            </a:p>
          </p:txBody>
        </p:sp>
      </p:grpSp>
      <p:pic>
        <p:nvPicPr>
          <p:cNvPr id="696" name="Picture 38" descr="Picture 38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86750" y="4252912"/>
            <a:ext cx="526256" cy="22383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697" name="Table 39"/>
          <p:cNvGraphicFramePr/>
          <p:nvPr/>
        </p:nvGraphicFramePr>
        <p:xfrm>
          <a:off x="6238875" y="4381500"/>
          <a:ext cx="1628050" cy="790576"/>
        </p:xfrm>
        <a:graphic>
          <a:graphicData uri="http://schemas.openxmlformats.org/drawingml/2006/table">
            <a:tbl>
              <a:tblPr/>
              <a:tblGrid>
                <a:gridCol w="4393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93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94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0.051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0.119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0.083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8" name="Table 40"/>
          <p:cNvGraphicFramePr/>
          <p:nvPr/>
        </p:nvGraphicFramePr>
        <p:xfrm>
          <a:off x="8001000" y="4581525"/>
          <a:ext cx="1049406" cy="395288"/>
        </p:xfrm>
        <a:graphic>
          <a:graphicData uri="http://schemas.openxmlformats.org/drawingml/2006/table">
            <a:tbl>
              <a:tblPr/>
              <a:tblGrid>
                <a:gridCol w="4664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3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0.134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0.866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99" name="AutoShape 5"/>
          <p:cNvSpPr/>
          <p:nvPr/>
        </p:nvSpPr>
        <p:spPr>
          <a:xfrm>
            <a:off x="4012516" y="2443208"/>
            <a:ext cx="4000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0" name="AutoShape 5"/>
          <p:cNvSpPr/>
          <p:nvPr/>
        </p:nvSpPr>
        <p:spPr>
          <a:xfrm>
            <a:off x="5791200" y="2443208"/>
            <a:ext cx="4000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1" name="TextBox 49"/>
          <p:cNvSpPr txBox="1"/>
          <p:nvPr/>
        </p:nvSpPr>
        <p:spPr>
          <a:xfrm>
            <a:off x="5619750" y="2138317"/>
            <a:ext cx="68580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Join T</a:t>
            </a:r>
          </a:p>
        </p:txBody>
      </p:sp>
      <p:sp>
        <p:nvSpPr>
          <p:cNvPr id="702" name="AutoShape 5"/>
          <p:cNvSpPr/>
          <p:nvPr/>
        </p:nvSpPr>
        <p:spPr>
          <a:xfrm>
            <a:off x="7705725" y="2443208"/>
            <a:ext cx="4000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03" name="TextBox 51"/>
          <p:cNvSpPr txBox="1"/>
          <p:nvPr/>
        </p:nvSpPr>
        <p:spPr>
          <a:xfrm>
            <a:off x="7508389" y="2015966"/>
            <a:ext cx="737572" cy="4385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lnSpc>
                <a:spcPct val="80000"/>
              </a:lnSpc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Sum out T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4" fill="hold"/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7" fill="hold"/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1" fill="hold"/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4" fill="hold"/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7" fill="hold"/>
                                        <p:tgtEl>
                                          <p:spTgt spid="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1" fill="hold"/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4" fill="hold"/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8" fill="hold"/>
                                        <p:tgtEl>
                                          <p:spTgt spid="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1" fill="hold"/>
                                        <p:tgtEl>
                                          <p:spTgt spid="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4" fill="hold"/>
                                        <p:tgtEl>
                                          <p:spTgt spid="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7" grpId="0" animBg="1" advAuto="0"/>
      <p:bldP spid="650" grpId="0" animBg="1" advAuto="0"/>
      <p:bldP spid="653" grpId="0" animBg="1" advAuto="0"/>
      <p:bldP spid="704" grpId="0" animBg="1" advAuto="0"/>
      <p:bldP spid="655" grpId="0" animBg="1" advAuto="0"/>
      <p:bldP spid="656" grpId="0" animBg="1" advAuto="0"/>
      <p:bldP spid="657" grpId="0" animBg="1" advAuto="0"/>
      <p:bldP spid="658" grpId="0" animBg="1" advAuto="0"/>
      <p:bldP spid="659" grpId="0" animBg="1" advAuto="0"/>
      <p:bldP spid="660" grpId="0" animBg="1" advAuto="0"/>
      <p:bldP spid="661" grpId="0" animBg="1" advAuto="0"/>
      <p:bldP spid="662" grpId="0" animBg="1" advAuto="0"/>
      <p:bldP spid="680" grpId="0" animBg="1" advAuto="0"/>
      <p:bldP spid="681" grpId="0" animBg="1" advAuto="0"/>
      <p:bldP spid="684" grpId="0" animBg="1" advAuto="0"/>
      <p:bldP spid="687" grpId="0" animBg="1" advAuto="0"/>
      <p:bldP spid="707" grpId="0" animBg="1" advAuto="0"/>
      <p:bldP spid="691" grpId="0" animBg="1" advAuto="0"/>
      <p:bldP spid="692" grpId="0" animBg="1" advAuto="0"/>
      <p:bldP spid="695" grpId="0" animBg="1" advAuto="0"/>
      <p:bldP spid="696" grpId="0" animBg="1" advAuto="0"/>
      <p:bldP spid="697" grpId="0" animBg="1" advAuto="0"/>
      <p:bldP spid="698" grpId="0" animBg="1" advAuto="0"/>
      <p:bldP spid="699" grpId="0" animBg="1" advAuto="0"/>
      <p:bldP spid="700" grpId="0" animBg="1" advAuto="0"/>
      <p:bldP spid="701" grpId="0" animBg="1" advAuto="0"/>
      <p:bldP spid="702" grpId="0" animBg="1" advAuto="0"/>
      <p:bldP spid="703" grpId="0" animBg="1" advAuto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77500" lnSpcReduction="20000"/>
          </a:bodyPr>
          <a:lstStyle/>
          <a:p>
            <a:pPr marL="162012" indent="-162012" defTabSz="195024">
              <a:spcBef>
                <a:spcPts val="900"/>
              </a:spcBef>
              <a:defRPr sz="3024"/>
            </a:pPr>
            <a:r>
              <a:rPr dirty="0"/>
              <a:t>If evidence, start with factors that select that evidence</a:t>
            </a:r>
          </a:p>
          <a:p>
            <a:pPr marL="312030" lvl="1" indent="-162012" defTabSz="195024">
              <a:spcBef>
                <a:spcPts val="900"/>
              </a:spcBef>
              <a:defRPr sz="3024"/>
            </a:pPr>
            <a:r>
              <a:rPr dirty="0"/>
              <a:t>No evidence uses these initial factors: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sz="1323" dirty="0">
              <a:solidFill>
                <a:srgbClr val="000000"/>
              </a:solidFill>
            </a:endParaRPr>
          </a:p>
          <a:p>
            <a:pPr marL="312030" lvl="1" indent="-162012" defTabSz="195024">
              <a:spcBef>
                <a:spcPts val="900"/>
              </a:spcBef>
              <a:defRPr sz="3024"/>
            </a:pPr>
            <a:endParaRPr lang="en-US" dirty="0"/>
          </a:p>
          <a:p>
            <a:pPr marL="312030" lvl="1" indent="-162012" defTabSz="195024">
              <a:spcBef>
                <a:spcPts val="900"/>
              </a:spcBef>
              <a:defRPr sz="3024"/>
            </a:pPr>
            <a:r>
              <a:rPr dirty="0"/>
              <a:t>To compute                       , the initial factors become:</a:t>
            </a: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br>
              <a:rPr dirty="0"/>
            </a:br>
            <a:endParaRPr sz="1323" dirty="0">
              <a:solidFill>
                <a:srgbClr val="000000"/>
              </a:solidFill>
            </a:endParaRPr>
          </a:p>
          <a:p>
            <a:pPr marL="162012" indent="-162012" defTabSz="195024">
              <a:spcBef>
                <a:spcPts val="900"/>
              </a:spcBef>
              <a:defRPr sz="3024"/>
            </a:pPr>
            <a:r>
              <a:rPr dirty="0"/>
              <a:t>Then we eliminate all variables other than query + evidence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890EF0-C596-7A1B-3534-FB06DE4052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</a:t>
            </a:r>
          </a:p>
        </p:txBody>
      </p:sp>
      <p:pic>
        <p:nvPicPr>
          <p:cNvPr id="712" name="Picture 29" descr="Picture 2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05621" y="2295510"/>
            <a:ext cx="564356" cy="23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13" name="Picture 30" descr="Picture 3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1725" y="2295510"/>
            <a:ext cx="817960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4" name="Picture 31" descr="Picture 3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224" y="2295510"/>
            <a:ext cx="794147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15" name="Picture 19" descr="Picture 19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23975" y="4304109"/>
            <a:ext cx="727472" cy="230982"/>
          </a:xfrm>
          <a:prstGeom prst="rect">
            <a:avLst/>
          </a:prstGeom>
          <a:ln w="12700">
            <a:miter lim="400000"/>
          </a:ln>
        </p:spPr>
      </p:pic>
      <p:pic>
        <p:nvPicPr>
          <p:cNvPr id="716" name="Picture 20" descr="Picture 20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30079" y="4302919"/>
            <a:ext cx="1072753" cy="242888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17" name="Table 36"/>
          <p:cNvGraphicFramePr/>
          <p:nvPr>
            <p:extLst>
              <p:ext uri="{D42A27DB-BD31-4B8C-83A1-F6EECF244321}">
                <p14:modId xmlns:p14="http://schemas.microsoft.com/office/powerpoint/2010/main" val="817594425"/>
              </p:ext>
            </p:extLst>
          </p:nvPr>
        </p:nvGraphicFramePr>
        <p:xfrm>
          <a:off x="2051447" y="2594357"/>
          <a:ext cx="932416" cy="349568"/>
        </p:xfrm>
        <a:graphic>
          <a:graphicData uri="http://schemas.openxmlformats.org/drawingml/2006/table">
            <a:tbl>
              <a:tblPr/>
              <a:tblGrid>
                <a:gridCol w="4662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62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211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18" name="Table 37"/>
          <p:cNvGraphicFramePr/>
          <p:nvPr>
            <p:extLst>
              <p:ext uri="{D42A27DB-BD31-4B8C-83A1-F6EECF244321}">
                <p14:modId xmlns:p14="http://schemas.microsoft.com/office/powerpoint/2010/main" val="2351412964"/>
              </p:ext>
            </p:extLst>
          </p:nvPr>
        </p:nvGraphicFramePr>
        <p:xfrm>
          <a:off x="3302199" y="2594357"/>
          <a:ext cx="1328244" cy="699136"/>
        </p:xfrm>
        <a:graphic>
          <a:graphicData uri="http://schemas.openxmlformats.org/drawingml/2006/table">
            <a:tbl>
              <a:tblPr/>
              <a:tblGrid>
                <a:gridCol w="442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2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2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19" name="Table 39"/>
          <p:cNvGraphicFramePr/>
          <p:nvPr>
            <p:extLst>
              <p:ext uri="{D42A27DB-BD31-4B8C-83A1-F6EECF244321}">
                <p14:modId xmlns:p14="http://schemas.microsoft.com/office/powerpoint/2010/main" val="530178213"/>
              </p:ext>
            </p:extLst>
          </p:nvPr>
        </p:nvGraphicFramePr>
        <p:xfrm>
          <a:off x="4972646" y="2594357"/>
          <a:ext cx="1337769" cy="699136"/>
        </p:xfrm>
        <a:graphic>
          <a:graphicData uri="http://schemas.openxmlformats.org/drawingml/2006/table">
            <a:tbl>
              <a:tblPr/>
              <a:tblGrid>
                <a:gridCol w="44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278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720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96316" y="3877866"/>
            <a:ext cx="740278" cy="166974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1" name="Table 45"/>
          <p:cNvGraphicFramePr/>
          <p:nvPr/>
        </p:nvGraphicFramePr>
        <p:xfrm>
          <a:off x="1265039" y="4588669"/>
          <a:ext cx="941940" cy="178500"/>
        </p:xfrm>
        <a:graphic>
          <a:graphicData uri="http://schemas.openxmlformats.org/drawingml/2006/table">
            <a:tbl>
              <a:tblPr/>
              <a:tblGrid>
                <a:gridCol w="470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9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8500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25" marR="3525" marT="3525" marB="3525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25" marR="3525" marT="3525" marB="3525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22" name="Table 46"/>
          <p:cNvGraphicFramePr/>
          <p:nvPr/>
        </p:nvGraphicFramePr>
        <p:xfrm>
          <a:off x="2520553" y="4588669"/>
          <a:ext cx="1337769" cy="349568"/>
        </p:xfrm>
        <a:graphic>
          <a:graphicData uri="http://schemas.openxmlformats.org/drawingml/2006/table">
            <a:tbl>
              <a:tblPr/>
              <a:tblGrid>
                <a:gridCol w="4459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92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592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39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0.8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3973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23" name="Picture 21" descr="Picture 2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44578" y="4289822"/>
            <a:ext cx="794147" cy="241697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4" name="Table 22"/>
          <p:cNvGraphicFramePr/>
          <p:nvPr/>
        </p:nvGraphicFramePr>
        <p:xfrm>
          <a:off x="4181475" y="4588669"/>
          <a:ext cx="1347294" cy="700660"/>
        </p:xfrm>
        <a:graphic>
          <a:graphicData uri="http://schemas.openxmlformats.org/drawingml/2006/table">
            <a:tbl>
              <a:tblPr/>
              <a:tblGrid>
                <a:gridCol w="449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09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0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516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0.3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516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7516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0.1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75165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-t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1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0.9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2" fill="hold"/>
                                        <p:tgtEl>
                                          <p:spTgt spid="7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1" grpId="0" build="p" bldLvl="5" animBg="1" advAuto="0"/>
      <p:bldP spid="712" grpId="0" animBg="1" advAuto="0"/>
      <p:bldP spid="713" grpId="0" animBg="1" advAuto="0"/>
      <p:bldP spid="714" grpId="0" animBg="1" advAuto="0"/>
      <p:bldP spid="715" grpId="0" animBg="1" advAuto="0"/>
      <p:bldP spid="716" grpId="0" animBg="1" advAuto="0"/>
      <p:bldP spid="717" grpId="0" animBg="1" advAuto="0"/>
      <p:bldP spid="718" grpId="0" animBg="1" advAuto="0"/>
      <p:bldP spid="719" grpId="0" animBg="1" advAuto="0"/>
      <p:bldP spid="720" grpId="0" animBg="1" advAuto="0"/>
      <p:bldP spid="721" grpId="0" animBg="1" advAuto="0"/>
      <p:bldP spid="722" grpId="0" animBg="1" advAuto="0"/>
      <p:bldP spid="723" grpId="0" animBg="1" advAuto="0"/>
      <p:bldP spid="724" grpId="0" animBg="1" advAuto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216015" indent="-216015" defTabSz="260032">
              <a:spcBef>
                <a:spcPts val="1200"/>
              </a:spcBef>
              <a:defRPr sz="4032"/>
            </a:pPr>
            <a:r>
              <a:t>Result will be a selected joint of query and evidence</a:t>
            </a:r>
          </a:p>
          <a:p>
            <a:pPr marL="416040" lvl="1" indent="-216015" defTabSz="260032">
              <a:spcBef>
                <a:spcPts val="1200"/>
              </a:spcBef>
              <a:defRPr sz="4032"/>
            </a:pPr>
            <a:r>
              <a:t>To get our answer, just normalize — that ’s it!</a:t>
            </a:r>
          </a:p>
          <a:p>
            <a:pPr marL="416040" lvl="1" indent="-216015" defTabSz="260032">
              <a:spcBef>
                <a:spcPts val="1200"/>
              </a:spcBef>
              <a:defRPr sz="4032"/>
            </a:pPr>
            <a:r>
              <a:t>E.g. for P(L | +r), we would end up with:</a:t>
            </a:r>
            <a:br>
              <a:rPr sz="1764">
                <a:solidFill>
                  <a:srgbClr val="000000"/>
                </a:solidFill>
              </a:rPr>
            </a:br>
            <a:br>
              <a:rPr sz="1764">
                <a:solidFill>
                  <a:srgbClr val="000000"/>
                </a:solidFill>
              </a:rPr>
            </a:br>
            <a:br>
              <a:rPr sz="1764">
                <a:solidFill>
                  <a:srgbClr val="000000"/>
                </a:solidFill>
              </a:rPr>
            </a:br>
            <a:br>
              <a:rPr sz="1764">
                <a:solidFill>
                  <a:srgbClr val="000000"/>
                </a:solidFill>
              </a:rPr>
            </a:br>
            <a:br>
              <a:rPr sz="1764">
                <a:solidFill>
                  <a:srgbClr val="000000"/>
                </a:solidFill>
              </a:rPr>
            </a:br>
            <a:endParaRPr sz="1764">
              <a:solidFill>
                <a:srgbClr val="000000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AB6BA-666E-D88F-3637-5A9D6C374D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Evidence</a:t>
            </a:r>
          </a:p>
        </p:txBody>
      </p:sp>
      <p:pic>
        <p:nvPicPr>
          <p:cNvPr id="728" name="Picture 22" descr="Picture 2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0424" y="5143500"/>
            <a:ext cx="978694" cy="229791"/>
          </a:xfrm>
          <a:prstGeom prst="rect">
            <a:avLst/>
          </a:prstGeom>
          <a:ln w="12700">
            <a:miter lim="400000"/>
          </a:ln>
        </p:spPr>
      </p:pic>
      <p:graphicFrame>
        <p:nvGraphicFramePr>
          <p:cNvPr id="729" name="Table 42"/>
          <p:cNvGraphicFramePr/>
          <p:nvPr>
            <p:extLst>
              <p:ext uri="{D42A27DB-BD31-4B8C-83A1-F6EECF244321}">
                <p14:modId xmlns:p14="http://schemas.microsoft.com/office/powerpoint/2010/main" val="3190024812"/>
              </p:ext>
            </p:extLst>
          </p:nvPr>
        </p:nvGraphicFramePr>
        <p:xfrm>
          <a:off x="4125568" y="5486400"/>
          <a:ext cx="1154928" cy="404812"/>
        </p:xfrm>
        <a:graphic>
          <a:graphicData uri="http://schemas.openxmlformats.org/drawingml/2006/table">
            <a:tbl>
              <a:tblPr/>
              <a:tblGrid>
                <a:gridCol w="46197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29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240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0.26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406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0.74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30" name="Table 46"/>
          <p:cNvGraphicFramePr/>
          <p:nvPr>
            <p:extLst>
              <p:ext uri="{D42A27DB-BD31-4B8C-83A1-F6EECF244321}">
                <p14:modId xmlns:p14="http://schemas.microsoft.com/office/powerpoint/2010/main" val="594127904"/>
              </p:ext>
            </p:extLst>
          </p:nvPr>
        </p:nvGraphicFramePr>
        <p:xfrm>
          <a:off x="1058518" y="5486400"/>
          <a:ext cx="1486748" cy="395288"/>
        </p:xfrm>
        <a:graphic>
          <a:graphicData uri="http://schemas.openxmlformats.org/drawingml/2006/table">
            <a:tbl>
              <a:tblPr/>
              <a:tblGrid>
                <a:gridCol w="36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6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54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0.026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644"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+r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-l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tc>
                  <a:txBody>
                    <a:bodyPr/>
                    <a:lstStyle/>
                    <a:p>
                      <a:pPr algn="ctr" defTabSz="1828707">
                        <a:lnSpc>
                          <a:spcPct val="100000"/>
                        </a:lnSpc>
                        <a:defRPr sz="1800">
                          <a:solidFill>
                            <a:srgbClr val="000000"/>
                          </a:solidFill>
                        </a:defRPr>
                      </a:pPr>
                      <a:r>
                        <a:rPr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0.074</a:t>
                      </a:r>
                    </a:p>
                  </a:txBody>
                  <a:tcPr marL="3572" marR="3572" marT="3572" marB="3572" anchor="b" horzOverflow="overflow">
                    <a:lnL w="25400">
                      <a:solidFill>
                        <a:srgbClr val="000000"/>
                      </a:solidFill>
                    </a:lnL>
                    <a:lnR w="25400">
                      <a:solidFill>
                        <a:srgbClr val="000000"/>
                      </a:solidFill>
                    </a:lnR>
                    <a:lnT w="25400">
                      <a:solidFill>
                        <a:srgbClr val="000000"/>
                      </a:solidFill>
                    </a:lnT>
                    <a:lnB w="25400">
                      <a:solidFill>
                        <a:srgbClr val="000000"/>
                      </a:solidFill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731" name="Picture 23" descr="Picture 2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11280" y="5143500"/>
            <a:ext cx="1071563" cy="241698"/>
          </a:xfrm>
          <a:prstGeom prst="rect">
            <a:avLst/>
          </a:prstGeom>
          <a:ln w="12700">
            <a:miter lim="400000"/>
          </a:ln>
        </p:spPr>
      </p:pic>
      <p:sp>
        <p:nvSpPr>
          <p:cNvPr id="732" name="AutoShape 5"/>
          <p:cNvSpPr/>
          <p:nvPr/>
        </p:nvSpPr>
        <p:spPr>
          <a:xfrm>
            <a:off x="2944468" y="5600700"/>
            <a:ext cx="742950" cy="228600"/>
          </a:xfrm>
          <a:prstGeom prst="rightArrow">
            <a:avLst>
              <a:gd name="adj1" fmla="val 50000"/>
              <a:gd name="adj2" fmla="val 81250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33" name="TextBox 21"/>
          <p:cNvSpPr txBox="1"/>
          <p:nvPr/>
        </p:nvSpPr>
        <p:spPr>
          <a:xfrm>
            <a:off x="2487268" y="5143500"/>
            <a:ext cx="1543050" cy="3000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0"/>
              </a:spcBef>
              <a:defRPr sz="4000">
                <a:solidFill>
                  <a:srgbClr val="33339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500"/>
              <a:t>Normalize</a:t>
            </a:r>
          </a:p>
        </p:txBody>
      </p:sp>
      <p:pic>
        <p:nvPicPr>
          <p:cNvPr id="734" name="Picture 1" descr="Picture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39190" y="4462462"/>
            <a:ext cx="2785760" cy="24329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7" grpId="0" build="p" bldLvl="5" animBg="1" advAuto="0"/>
      <p:bldP spid="728" grpId="0" animBg="1" advAuto="0"/>
      <p:bldP spid="729" grpId="0" animBg="1" advAuto="0"/>
      <p:bldP spid="730" grpId="0" animBg="1" advAuto="0"/>
      <p:bldP spid="731" grpId="0" animBg="1" advAuto="0"/>
      <p:bldP spid="732" grpId="0" animBg="1" advAuto="0"/>
      <p:bldP spid="733" grpId="0" animBg="1" advAuto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Rectangle 3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92500" lnSpcReduction="20000"/>
          </a:bodyPr>
          <a:lstStyle/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Query:</a:t>
            </a:r>
            <a:br/>
            <a:endParaRPr/>
          </a:p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Start with initial factors:</a:t>
            </a: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Local CPTs (but instantiated by evidence)</a:t>
            </a:r>
            <a:br>
              <a:rPr sz="1491">
                <a:solidFill>
                  <a:srgbClr val="000000"/>
                </a:solidFill>
              </a:rPr>
            </a:br>
            <a:endParaRPr sz="1491">
              <a:solidFill>
                <a:srgbClr val="000000"/>
              </a:solidFill>
            </a:endParaRPr>
          </a:p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While there are still hidden variables (not Q or evidence):</a:t>
            </a: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Pick a hidden variable H</a:t>
            </a:r>
            <a:endParaRPr sz="1491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Join all factors mentioning H</a:t>
            </a:r>
            <a:endParaRPr sz="1491">
              <a:solidFill>
                <a:srgbClr val="000000"/>
              </a:solidFill>
            </a:endParaRPr>
          </a:p>
          <a:p>
            <a:pPr marL="351653" lvl="1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Eliminate (sum out) H</a:t>
            </a:r>
            <a:br>
              <a:rPr sz="1491">
                <a:solidFill>
                  <a:srgbClr val="000000"/>
                </a:solidFill>
              </a:rPr>
            </a:br>
            <a:endParaRPr sz="1065">
              <a:solidFill>
                <a:srgbClr val="000000"/>
              </a:solidFill>
            </a:endParaRPr>
          </a:p>
          <a:p>
            <a:pPr marL="182585" indent="-182585" defTabSz="219789">
              <a:lnSpc>
                <a:spcPct val="90000"/>
              </a:lnSpc>
              <a:spcBef>
                <a:spcPts val="1013"/>
              </a:spcBef>
              <a:defRPr sz="3407"/>
            </a:pPr>
            <a:r>
              <a:t>Join all remaining factors and normalize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80FD7-90E3-3D24-4B24-EA7770017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Variable Elimination</a:t>
            </a:r>
          </a:p>
        </p:txBody>
      </p:sp>
      <p:pic>
        <p:nvPicPr>
          <p:cNvPr id="738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60602" y="1482836"/>
            <a:ext cx="2650345" cy="236507"/>
          </a:xfrm>
          <a:prstGeom prst="rect">
            <a:avLst/>
          </a:prstGeom>
          <a:ln w="12700">
            <a:miter lim="400000"/>
          </a:ln>
        </p:spPr>
      </p:pic>
      <p:pic>
        <p:nvPicPr>
          <p:cNvPr id="739" name="Picture 1" descr="Pictur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2453" y="3671221"/>
            <a:ext cx="2290344" cy="115986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0" name="Picture 2" descr="Picture 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9350" y="1538834"/>
            <a:ext cx="1689210" cy="97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741" name="Picture 4" descr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8274" y="5451078"/>
            <a:ext cx="514350" cy="675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742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67625" y="5010867"/>
            <a:ext cx="980855" cy="308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60DD475-E256-1356-36BF-8F97716D4A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44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Example</a:t>
            </a:r>
          </a:p>
        </p:txBody>
      </p:sp>
      <p:pic>
        <p:nvPicPr>
          <p:cNvPr id="745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2950" y="2152650"/>
            <a:ext cx="2853929" cy="286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6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2956" y="2789635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47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8488" y="2789635"/>
            <a:ext cx="1116806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8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3462" y="2775347"/>
            <a:ext cx="747713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49" name="Picture 15" descr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10288" y="2775347"/>
            <a:ext cx="839391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50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43100" y="2780110"/>
            <a:ext cx="576263" cy="230982"/>
          </a:xfrm>
          <a:prstGeom prst="rect">
            <a:avLst/>
          </a:prstGeom>
          <a:ln w="12700">
            <a:miter lim="400000"/>
          </a:ln>
        </p:spPr>
      </p:pic>
      <p:sp>
        <p:nvSpPr>
          <p:cNvPr id="751" name="Text Box 20"/>
          <p:cNvSpPr txBox="1"/>
          <p:nvPr/>
        </p:nvSpPr>
        <p:spPr>
          <a:xfrm>
            <a:off x="571500" y="3409950"/>
            <a:ext cx="165735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Choose A</a:t>
            </a:r>
          </a:p>
        </p:txBody>
      </p:sp>
      <p:sp>
        <p:nvSpPr>
          <p:cNvPr id="752" name="AutoShape 24"/>
          <p:cNvSpPr/>
          <p:nvPr/>
        </p:nvSpPr>
        <p:spPr>
          <a:xfrm>
            <a:off x="2400300" y="4087416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53" name="AutoShape 26"/>
          <p:cNvSpPr/>
          <p:nvPr/>
        </p:nvSpPr>
        <p:spPr>
          <a:xfrm>
            <a:off x="5029200" y="4087416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54" name="Rectangle 31"/>
          <p:cNvSpPr/>
          <p:nvPr/>
        </p:nvSpPr>
        <p:spPr>
          <a:xfrm>
            <a:off x="1371600" y="5010150"/>
            <a:ext cx="4572000" cy="5715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sp>
        <p:nvSpPr>
          <p:cNvPr id="755" name="Rectangle 32"/>
          <p:cNvSpPr/>
          <p:nvPr/>
        </p:nvSpPr>
        <p:spPr>
          <a:xfrm>
            <a:off x="685800" y="2667000"/>
            <a:ext cx="6400800" cy="4572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756" name="Picture 33" descr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5797" y="4268391"/>
            <a:ext cx="164307" cy="151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757" name="Picture 34" descr="Picture 34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3500" y="4248150"/>
            <a:ext cx="182166" cy="190500"/>
          </a:xfrm>
          <a:prstGeom prst="rect">
            <a:avLst/>
          </a:prstGeom>
          <a:ln w="12700">
            <a:miter lim="400000"/>
          </a:ln>
        </p:spPr>
      </p:pic>
      <p:pic>
        <p:nvPicPr>
          <p:cNvPr id="758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3867150"/>
            <a:ext cx="1116806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59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4210050"/>
            <a:ext cx="747713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0" name="Picture 15" descr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4552950"/>
            <a:ext cx="839391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1" name="Picture 41" descr="Picture 41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53966" y="4210050"/>
            <a:ext cx="1646634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2" name="Picture 43" descr="Picture 4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2150" y="4210050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3" name="Picture 44" descr="Picture 44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50" y="5181600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64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14500" y="5181600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5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81337" y="5172075"/>
            <a:ext cx="576263" cy="23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66" name="Picture 1" descr="Picture 1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864" y="1828800"/>
            <a:ext cx="1362682" cy="142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7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2" grpId="0" animBg="1" advAuto="0"/>
      <p:bldP spid="753" grpId="0" animBg="1" advAuto="0"/>
      <p:bldP spid="754" grpId="0" animBg="1" advAuto="0"/>
      <p:bldP spid="756" grpId="0" animBg="1" advAuto="0"/>
      <p:bldP spid="757" grpId="0" animBg="1" advAuto="0"/>
      <p:bldP spid="758" grpId="0" animBg="1" advAuto="0"/>
      <p:bldP spid="759" grpId="0" animBg="1" advAuto="0"/>
      <p:bldP spid="760" grpId="0" animBg="1" advAuto="0"/>
      <p:bldP spid="761" grpId="0" animBg="1" advAuto="0"/>
      <p:bldP spid="762" grpId="0" animBg="1" advAuto="0"/>
      <p:bldP spid="763" grpId="0" animBg="1" advAuto="0"/>
      <p:bldP spid="764" grpId="0" animBg="1" advAuto="0"/>
      <p:bldP spid="765" grpId="0" animBg="1" advAuto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9308839-0B52-D3B1-2AD4-A6F6E8A9C2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68" name="Rectangle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>
            <a:normAutofit fontScale="90000"/>
          </a:bodyPr>
          <a:lstStyle>
            <a:lvl1pPr defTabSz="685165">
              <a:spcBef>
                <a:spcPts val="3200"/>
              </a:spcBef>
              <a:defRPr sz="7221"/>
            </a:lvl1pPr>
          </a:lstStyle>
          <a:p>
            <a:r>
              <a:t>Example</a:t>
            </a:r>
          </a:p>
        </p:txBody>
      </p:sp>
      <p:sp>
        <p:nvSpPr>
          <p:cNvPr id="769" name="Rectangle 7"/>
          <p:cNvSpPr/>
          <p:nvPr/>
        </p:nvSpPr>
        <p:spPr>
          <a:xfrm>
            <a:off x="1885950" y="1943100"/>
            <a:ext cx="4572000" cy="4572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70" name="Text Box 8"/>
          <p:cNvSpPr txBox="1"/>
          <p:nvPr/>
        </p:nvSpPr>
        <p:spPr>
          <a:xfrm>
            <a:off x="914400" y="2514600"/>
            <a:ext cx="165735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Choose E</a:t>
            </a:r>
          </a:p>
        </p:txBody>
      </p:sp>
      <p:sp>
        <p:nvSpPr>
          <p:cNvPr id="771" name="AutoShape 9"/>
          <p:cNvSpPr/>
          <p:nvPr/>
        </p:nvSpPr>
        <p:spPr>
          <a:xfrm>
            <a:off x="2743200" y="2971800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72" name="AutoShape 10"/>
          <p:cNvSpPr/>
          <p:nvPr/>
        </p:nvSpPr>
        <p:spPr>
          <a:xfrm>
            <a:off x="5314950" y="2971800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pic>
        <p:nvPicPr>
          <p:cNvPr id="773" name="Picture 11" descr="Picture 1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08697" y="3152775"/>
            <a:ext cx="164307" cy="151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74" name="Picture 12" descr="Pictur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29250" y="3132535"/>
            <a:ext cx="182166" cy="190500"/>
          </a:xfrm>
          <a:prstGeom prst="rect">
            <a:avLst/>
          </a:prstGeom>
          <a:ln w="12700">
            <a:miter lim="400000"/>
          </a:ln>
        </p:spPr>
      </p:pic>
      <p:sp>
        <p:nvSpPr>
          <p:cNvPr id="775" name="Rectangle 18"/>
          <p:cNvSpPr/>
          <p:nvPr/>
        </p:nvSpPr>
        <p:spPr>
          <a:xfrm>
            <a:off x="1828800" y="4000500"/>
            <a:ext cx="4572000" cy="4572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sp>
        <p:nvSpPr>
          <p:cNvPr id="776" name="Text Box 20"/>
          <p:cNvSpPr txBox="1"/>
          <p:nvPr/>
        </p:nvSpPr>
        <p:spPr>
          <a:xfrm>
            <a:off x="914400" y="4514850"/>
            <a:ext cx="1657350" cy="34624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defTabSz="1828800">
              <a:spcBef>
                <a:spcPts val="2800"/>
              </a:spcBef>
              <a:defRPr sz="4800">
                <a:solidFill>
                  <a:srgbClr val="000000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800"/>
              <a:t>Finish with B</a:t>
            </a:r>
          </a:p>
        </p:txBody>
      </p:sp>
      <p:sp>
        <p:nvSpPr>
          <p:cNvPr id="777" name="AutoShape 21"/>
          <p:cNvSpPr/>
          <p:nvPr/>
        </p:nvSpPr>
        <p:spPr>
          <a:xfrm>
            <a:off x="2571750" y="4972050"/>
            <a:ext cx="571500" cy="514350"/>
          </a:xfrm>
          <a:prstGeom prst="rightArrow">
            <a:avLst>
              <a:gd name="adj1" fmla="val 50000"/>
              <a:gd name="adj2" fmla="val 42361"/>
            </a:avLst>
          </a:prstGeom>
          <a:solidFill>
            <a:srgbClr val="BBE0E3"/>
          </a:solidFill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1350"/>
          </a:p>
        </p:txBody>
      </p:sp>
      <p:grpSp>
        <p:nvGrpSpPr>
          <p:cNvPr id="780" name="AutoShape 22"/>
          <p:cNvGrpSpPr/>
          <p:nvPr/>
        </p:nvGrpSpPr>
        <p:grpSpPr>
          <a:xfrm>
            <a:off x="4914900" y="4972050"/>
            <a:ext cx="1085850" cy="514350"/>
            <a:chOff x="0" y="0"/>
            <a:chExt cx="2895600" cy="1371600"/>
          </a:xfrm>
        </p:grpSpPr>
        <p:sp>
          <p:nvSpPr>
            <p:cNvPr id="778" name="Arrow"/>
            <p:cNvSpPr/>
            <p:nvPr/>
          </p:nvSpPr>
          <p:spPr>
            <a:xfrm>
              <a:off x="0" y="0"/>
              <a:ext cx="2895600" cy="1371600"/>
            </a:xfrm>
            <a:prstGeom prst="rightArrow">
              <a:avLst>
                <a:gd name="adj1" fmla="val 50000"/>
                <a:gd name="adj2" fmla="val 80486"/>
              </a:avLst>
            </a:prstGeom>
            <a:solidFill>
              <a:srgbClr val="BBE0E3"/>
            </a:solidFill>
            <a:ln w="12700" cap="flat">
              <a:solidFill>
                <a:srgbClr val="000000"/>
              </a:solidFill>
              <a:prstDash val="solid"/>
              <a:miter lim="800000"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360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 sz="1350"/>
            </a:p>
          </p:txBody>
        </p:sp>
        <p:sp>
          <p:nvSpPr>
            <p:cNvPr id="779" name="Normalize"/>
            <p:cNvSpPr txBox="1"/>
            <p:nvPr/>
          </p:nvSpPr>
          <p:spPr>
            <a:xfrm>
              <a:off x="70659" y="316467"/>
              <a:ext cx="2202312" cy="7386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3600">
                  <a:solidFill>
                    <a:srgbClr val="000000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r>
                <a:rPr sz="1350"/>
                <a:t>Normalize</a:t>
              </a:r>
            </a:p>
          </p:txBody>
        </p:sp>
      </p:grpSp>
      <p:pic>
        <p:nvPicPr>
          <p:cNvPr id="781" name="Picture 23" descr="Picture 2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7247" y="5153025"/>
            <a:ext cx="164307" cy="151210"/>
          </a:xfrm>
          <a:prstGeom prst="rect">
            <a:avLst/>
          </a:prstGeom>
          <a:ln w="12700">
            <a:miter lim="400000"/>
          </a:ln>
        </p:spPr>
      </p:pic>
      <p:pic>
        <p:nvPicPr>
          <p:cNvPr id="782" name="Picture 27" descr="Picture 27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60294" y="5085159"/>
            <a:ext cx="1212056" cy="28694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3" name="Picture 27" descr="Picture 2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05362" y="2066925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4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312" y="2066925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5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86150" y="2057400"/>
            <a:ext cx="576263" cy="23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6" name="Picture 30" descr="Picture 30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1550" y="3371850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7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00150" y="2971800"/>
            <a:ext cx="576263" cy="230981"/>
          </a:xfrm>
          <a:prstGeom prst="rect">
            <a:avLst/>
          </a:prstGeom>
          <a:ln w="12700">
            <a:miter lim="400000"/>
          </a:ln>
        </p:spPr>
      </p:pic>
      <p:pic>
        <p:nvPicPr>
          <p:cNvPr id="788" name="Picture 33" descr="Picture 33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2831" y="3086100"/>
            <a:ext cx="1369219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89" name="Picture 35" descr="Picture 35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50769" y="3086100"/>
            <a:ext cx="1070372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0" name="Picture 36" descr="Picture 36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9150" y="4114800"/>
            <a:ext cx="1070372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1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14600" y="4114800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2" name="Picture 38" descr="Picture 38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8700" y="5314950"/>
            <a:ext cx="1070372" cy="24169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3" name="Picture 5" descr="Picture 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57300" y="4972050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4" name="Picture 42" descr="Picture 4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67100" y="5142309"/>
            <a:ext cx="1104900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5" name="Picture 27" descr="Picture 27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864" y="1828800"/>
            <a:ext cx="1362682" cy="142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5" grpId="0" animBg="1" advAuto="0"/>
      <p:bldP spid="776" grpId="0" animBg="1" advAuto="0"/>
      <p:bldP spid="777" grpId="0" animBg="1" advAuto="0"/>
      <p:bldP spid="780" grpId="0" animBg="1" advAuto="0"/>
      <p:bldP spid="781" grpId="0" animBg="1" advAuto="0"/>
      <p:bldP spid="782" grpId="0" animBg="1" advAuto="0"/>
      <p:bldP spid="790" grpId="0" animBg="1" advAuto="0"/>
      <p:bldP spid="791" grpId="0" animBg="1" advAuto="0"/>
      <p:bldP spid="792" grpId="0" animBg="1" advAuto="0"/>
      <p:bldP spid="793" grpId="0" animBg="1" advAuto="0"/>
      <p:bldP spid="794" grpId="0" animBg="1" advAuto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Content Placeholder 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marginal can be obtained from joint by summing out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use Bayes’ net joint distribution expression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use x*(</a:t>
            </a:r>
            <a:r>
              <a:rPr dirty="0" err="1"/>
              <a:t>y+z</a:t>
            </a:r>
            <a:r>
              <a:rPr dirty="0"/>
              <a:t>) = </a:t>
            </a:r>
            <a:r>
              <a:rPr dirty="0" err="1"/>
              <a:t>xy</a:t>
            </a:r>
            <a:r>
              <a:rPr dirty="0"/>
              <a:t> + </a:t>
            </a:r>
            <a:r>
              <a:rPr dirty="0" err="1"/>
              <a:t>xz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joining on a, and then summing out gives f1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use x*(</a:t>
            </a:r>
            <a:r>
              <a:rPr dirty="0" err="1"/>
              <a:t>y+z</a:t>
            </a:r>
            <a:r>
              <a:rPr dirty="0"/>
              <a:t>)  = </a:t>
            </a:r>
            <a:r>
              <a:rPr dirty="0" err="1"/>
              <a:t>xy</a:t>
            </a:r>
            <a:r>
              <a:rPr dirty="0"/>
              <a:t> + </a:t>
            </a:r>
            <a:r>
              <a:rPr dirty="0" err="1"/>
              <a:t>xz</a:t>
            </a:r>
            <a:br>
              <a:rPr dirty="0"/>
            </a:br>
            <a:endParaRPr dirty="0"/>
          </a:p>
          <a:p>
            <a:pPr marL="0" indent="0">
              <a:spcBef>
                <a:spcPts val="0"/>
              </a:spcBef>
              <a:buNone/>
              <a:defRPr sz="3400" b="1">
                <a:solidFill>
                  <a:schemeClr val="accent5">
                    <a:hueOff val="-234537"/>
                    <a:satOff val="-1108"/>
                    <a:lumOff val="-14796"/>
                  </a:schemeClr>
                </a:solidFill>
                <a:latin typeface="Avenir Next"/>
                <a:ea typeface="Avenir Next"/>
                <a:cs typeface="Avenir Next"/>
                <a:sym typeface="Avenir Next"/>
              </a:defRPr>
            </a:pPr>
            <a:r>
              <a:rPr dirty="0"/>
              <a:t>joining on e, and then summing out gives f2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76F2AD-F74C-FEB1-76B4-EE7D2A2C02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Example in Equations</a:t>
            </a:r>
          </a:p>
        </p:txBody>
      </p:sp>
      <p:pic>
        <p:nvPicPr>
          <p:cNvPr id="798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96841" y="1807998"/>
            <a:ext cx="2403925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799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692" y="3000524"/>
            <a:ext cx="588169" cy="229791"/>
          </a:xfrm>
          <a:prstGeom prst="rect">
            <a:avLst/>
          </a:prstGeom>
          <a:ln w="12700">
            <a:miter lim="400000"/>
          </a:ln>
        </p:spPr>
      </p:pic>
      <p:pic>
        <p:nvPicPr>
          <p:cNvPr id="800" name="Picture 6" descr="Picture 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01299" y="3000524"/>
            <a:ext cx="1116806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1" name="Picture 12" descr="Picture 12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8198" y="2986236"/>
            <a:ext cx="747713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2" name="Picture 15" descr="Picture 15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5024" y="2986236"/>
            <a:ext cx="839391" cy="241697"/>
          </a:xfrm>
          <a:prstGeom prst="rect">
            <a:avLst/>
          </a:prstGeom>
          <a:ln w="12700">
            <a:miter lim="400000"/>
          </a:ln>
        </p:spPr>
      </p:pic>
      <p:pic>
        <p:nvPicPr>
          <p:cNvPr id="803" name="Picture 18" descr="Picture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7836" y="2990999"/>
            <a:ext cx="576263" cy="230982"/>
          </a:xfrm>
          <a:prstGeom prst="rect">
            <a:avLst/>
          </a:prstGeom>
          <a:ln w="12700">
            <a:miter lim="400000"/>
          </a:ln>
        </p:spPr>
      </p:pic>
      <p:sp>
        <p:nvSpPr>
          <p:cNvPr id="804" name="Rectangle 32"/>
          <p:cNvSpPr/>
          <p:nvPr/>
        </p:nvSpPr>
        <p:spPr>
          <a:xfrm>
            <a:off x="876632" y="2867971"/>
            <a:ext cx="6400800" cy="457200"/>
          </a:xfrm>
          <a:prstGeom prst="rect">
            <a:avLst/>
          </a:prstGeom>
          <a:ln w="12700">
            <a:solidFill>
              <a:srgbClr val="000000"/>
            </a:solidFill>
            <a:miter/>
          </a:ln>
        </p:spPr>
        <p:txBody>
          <a:bodyPr tIns="34290" bIns="34290" anchor="ctr"/>
          <a:lstStyle/>
          <a:p>
            <a:pPr defTabSz="685800">
              <a:defRPr sz="3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endParaRPr sz="1350"/>
          </a:p>
        </p:txBody>
      </p:sp>
      <p:pic>
        <p:nvPicPr>
          <p:cNvPr id="805" name="Picture 22" descr="Picture 22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18105" y="3748881"/>
            <a:ext cx="4343401" cy="2296035"/>
          </a:xfrm>
          <a:prstGeom prst="rect">
            <a:avLst/>
          </a:prstGeom>
          <a:ln w="12700">
            <a:miter lim="400000"/>
          </a:ln>
        </p:spPr>
      </p:pic>
      <p:sp>
        <p:nvSpPr>
          <p:cNvPr id="806" name="Content Placeholder 2"/>
          <p:cNvSpPr txBox="1"/>
          <p:nvPr/>
        </p:nvSpPr>
        <p:spPr>
          <a:xfrm>
            <a:off x="0" y="5895960"/>
            <a:ext cx="9086850" cy="265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tIns="34290" bIns="34290">
            <a:spAutoFit/>
          </a:bodyPr>
          <a:lstStyle>
            <a:lvl1pPr algn="ctr" defTabSz="1828800">
              <a:spcBef>
                <a:spcPts val="700"/>
              </a:spcBef>
              <a:defRPr sz="3400">
                <a:solidFill>
                  <a:schemeClr val="accent1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r>
              <a:rPr sz="1275" dirty="0"/>
              <a:t>All we are doing is exploiting </a:t>
            </a:r>
            <a:r>
              <a:rPr sz="1275" dirty="0" err="1"/>
              <a:t>uwy</a:t>
            </a:r>
            <a:r>
              <a:rPr sz="1275" dirty="0"/>
              <a:t> + </a:t>
            </a:r>
            <a:r>
              <a:rPr sz="1275" dirty="0" err="1"/>
              <a:t>uwz</a:t>
            </a:r>
            <a:r>
              <a:rPr sz="1275" dirty="0"/>
              <a:t> + </a:t>
            </a:r>
            <a:r>
              <a:rPr sz="1275" dirty="0" err="1"/>
              <a:t>uxy</a:t>
            </a:r>
            <a:r>
              <a:rPr sz="1275" dirty="0"/>
              <a:t> + </a:t>
            </a:r>
            <a:r>
              <a:rPr sz="1275" dirty="0" err="1"/>
              <a:t>uxz</a:t>
            </a:r>
            <a:r>
              <a:rPr sz="1275" dirty="0"/>
              <a:t> + </a:t>
            </a:r>
            <a:r>
              <a:rPr sz="1275" dirty="0" err="1"/>
              <a:t>vwy</a:t>
            </a:r>
            <a:r>
              <a:rPr sz="1275" dirty="0"/>
              <a:t> + </a:t>
            </a:r>
            <a:r>
              <a:rPr sz="1275" dirty="0" err="1"/>
              <a:t>vwz</a:t>
            </a:r>
            <a:r>
              <a:rPr sz="1275" dirty="0"/>
              <a:t> + </a:t>
            </a:r>
            <a:r>
              <a:rPr sz="1275" dirty="0" err="1"/>
              <a:t>vxy</a:t>
            </a:r>
            <a:r>
              <a:rPr sz="1275" dirty="0"/>
              <a:t> +</a:t>
            </a:r>
            <a:r>
              <a:rPr sz="1275" dirty="0" err="1"/>
              <a:t>vxz</a:t>
            </a:r>
            <a:r>
              <a:rPr sz="1275" dirty="0"/>
              <a:t> = (</a:t>
            </a:r>
            <a:r>
              <a:rPr sz="1275" dirty="0" err="1"/>
              <a:t>u+v</a:t>
            </a:r>
            <a:r>
              <a:rPr sz="1275" dirty="0"/>
              <a:t>)(</a:t>
            </a:r>
            <a:r>
              <a:rPr sz="1275" dirty="0" err="1"/>
              <a:t>w+x</a:t>
            </a:r>
            <a:r>
              <a:rPr sz="1275" dirty="0"/>
              <a:t>)(</a:t>
            </a:r>
            <a:r>
              <a:rPr sz="1275" dirty="0" err="1"/>
              <a:t>y+z</a:t>
            </a:r>
            <a:r>
              <a:rPr sz="1275" dirty="0"/>
              <a:t>) to improve computational efficiency!</a:t>
            </a:r>
          </a:p>
        </p:txBody>
      </p:sp>
      <p:pic>
        <p:nvPicPr>
          <p:cNvPr id="807" name="Picture 23" descr="Picture 23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96864" y="1828800"/>
            <a:ext cx="1362682" cy="1428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04B67FB-FB8D-A0AD-3D9D-B90E591F89D5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r>
              <a:rPr lang="en-US" dirty="0"/>
              <a:t>Bayesian networks: </a:t>
            </a:r>
          </a:p>
          <a:p>
            <a:pPr lvl="1"/>
            <a:r>
              <a:rPr lang="en-US" dirty="0"/>
              <a:t>Directed acyclic graph</a:t>
            </a:r>
          </a:p>
          <a:p>
            <a:pPr lvl="1"/>
            <a:r>
              <a:rPr lang="en-US" dirty="0"/>
              <a:t>Nodes are random variables</a:t>
            </a:r>
          </a:p>
          <a:p>
            <a:pPr lvl="1"/>
            <a:r>
              <a:rPr lang="en-US" dirty="0"/>
              <a:t>arcs are probabilistic dependencies</a:t>
            </a:r>
          </a:p>
          <a:p>
            <a:r>
              <a:rPr lang="en-US" dirty="0"/>
              <a:t>Examine dependence of two variables given observation: d-separation</a:t>
            </a:r>
          </a:p>
          <a:p>
            <a:r>
              <a:rPr lang="en-US" dirty="0"/>
              <a:t>Inference: </a:t>
            </a:r>
          </a:p>
          <a:p>
            <a:pPr lvl="1"/>
            <a:r>
              <a:rPr lang="en-US" dirty="0"/>
              <a:t>Variable elimination for discrete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0A3FC1-8253-A2D0-FC4F-50319B862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FD6CAA-7238-6161-CD0F-67FCBDFFCA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34399471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C4C8C93-A6A4-14DC-6A20-0922502D9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Gaussian Mixture Model</a:t>
            </a:r>
          </a:p>
          <a:p>
            <a:r>
              <a:rPr lang="en-US" dirty="0"/>
              <a:t>Linear Dynamical Systems</a:t>
            </a:r>
          </a:p>
          <a:p>
            <a:r>
              <a:rPr lang="en-US" dirty="0"/>
              <a:t>Learning parameters for BNs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D3D75E8-AD23-8C6F-20BC-F2BB2FF43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25512-8D0A-2807-7EEB-150E0F495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up</a:t>
            </a:r>
          </a:p>
        </p:txBody>
      </p:sp>
    </p:spTree>
    <p:extLst>
      <p:ext uri="{BB962C8B-B14F-4D97-AF65-F5344CB8AC3E}">
        <p14:creationId xmlns:p14="http://schemas.microsoft.com/office/powerpoint/2010/main" val="14054070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Rectangle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Let’s build a graphical model</a:t>
            </a:r>
          </a:p>
          <a:p>
            <a:r>
              <a:rPr lang="en-US" dirty="0"/>
              <a:t>Variables</a:t>
            </a:r>
          </a:p>
          <a:p>
            <a:pPr lvl="1"/>
            <a:r>
              <a:rPr lang="en-US" dirty="0"/>
              <a:t>T: Traffic</a:t>
            </a:r>
          </a:p>
          <a:p>
            <a:pPr lvl="1"/>
            <a:r>
              <a:rPr lang="en-US" dirty="0"/>
              <a:t>R: It rains</a:t>
            </a:r>
          </a:p>
          <a:p>
            <a:pPr lvl="1"/>
            <a:r>
              <a:rPr lang="en-US" dirty="0"/>
              <a:t>U: Umbrella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66AA9D1-1CCA-F4B4-4F8B-176D924A54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Traffic II</a:t>
            </a:r>
          </a:p>
        </p:txBody>
      </p:sp>
      <p:pic>
        <p:nvPicPr>
          <p:cNvPr id="6" name="Picture 4" descr="Picture 4">
            <a:extLst>
              <a:ext uri="{FF2B5EF4-FFF2-40B4-BE49-F238E27FC236}">
                <a16:creationId xmlns:a16="http://schemas.microsoft.com/office/drawing/2014/main" id="{3618A658-AA32-47EF-BFD7-B4966FC01DC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00551" y="1930183"/>
            <a:ext cx="4286249" cy="222235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2CD4DC9-48C1-5D16-BDA0-230CAD66FA6A}"/>
              </a:ext>
            </a:extLst>
          </p:cNvPr>
          <p:cNvGrpSpPr/>
          <p:nvPr/>
        </p:nvGrpSpPr>
        <p:grpSpPr>
          <a:xfrm>
            <a:off x="3337987" y="4425372"/>
            <a:ext cx="1751563" cy="1601093"/>
            <a:chOff x="3337987" y="4425372"/>
            <a:chExt cx="1751563" cy="1601093"/>
          </a:xfrm>
        </p:grpSpPr>
        <p:grpSp>
          <p:nvGrpSpPr>
            <p:cNvPr id="7" name="Oval 4">
              <a:extLst>
                <a:ext uri="{FF2B5EF4-FFF2-40B4-BE49-F238E27FC236}">
                  <a16:creationId xmlns:a16="http://schemas.microsoft.com/office/drawing/2014/main" id="{8BC1A47D-E676-474F-9795-DD33D7390847}"/>
                </a:ext>
              </a:extLst>
            </p:cNvPr>
            <p:cNvGrpSpPr/>
            <p:nvPr/>
          </p:nvGrpSpPr>
          <p:grpSpPr>
            <a:xfrm>
              <a:off x="3897805" y="4425372"/>
              <a:ext cx="571500" cy="571500"/>
              <a:chOff x="0" y="0"/>
              <a:chExt cx="1524000" cy="1524000"/>
            </a:xfrm>
          </p:grpSpPr>
          <p:sp>
            <p:nvSpPr>
              <p:cNvPr id="8" name="Circle">
                <a:extLst>
                  <a:ext uri="{FF2B5EF4-FFF2-40B4-BE49-F238E27FC236}">
                    <a16:creationId xmlns:a16="http://schemas.microsoft.com/office/drawing/2014/main" id="{EC12BA16-CAE1-4110-8B5C-BE81C85D2F2E}"/>
                  </a:ext>
                </a:extLst>
              </p:cNvPr>
              <p:cNvSpPr/>
              <p:nvPr/>
            </p:nvSpPr>
            <p:spPr>
              <a:xfrm>
                <a:off x="0" y="0"/>
                <a:ext cx="1524000" cy="15240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5600" baseline="-15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100"/>
              </a:p>
            </p:txBody>
          </p:sp>
          <p:sp>
            <p:nvSpPr>
              <p:cNvPr id="9" name="R">
                <a:extLst>
                  <a:ext uri="{FF2B5EF4-FFF2-40B4-BE49-F238E27FC236}">
                    <a16:creationId xmlns:a16="http://schemas.microsoft.com/office/drawing/2014/main" id="{AA867D05-0D65-4B11-8569-DE2392565C35}"/>
                  </a:ext>
                </a:extLst>
              </p:cNvPr>
              <p:cNvSpPr txBox="1"/>
              <p:nvPr/>
            </p:nvSpPr>
            <p:spPr>
              <a:xfrm>
                <a:off x="475171" y="238781"/>
                <a:ext cx="573661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 i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 dirty="0"/>
                  <a:t>R</a:t>
                </a:r>
              </a:p>
            </p:txBody>
          </p:sp>
        </p:grpSp>
        <p:grpSp>
          <p:nvGrpSpPr>
            <p:cNvPr id="10" name="Oval 5">
              <a:extLst>
                <a:ext uri="{FF2B5EF4-FFF2-40B4-BE49-F238E27FC236}">
                  <a16:creationId xmlns:a16="http://schemas.microsoft.com/office/drawing/2014/main" id="{23CF8171-24A1-4341-9049-7C77198E8D36}"/>
                </a:ext>
              </a:extLst>
            </p:cNvPr>
            <p:cNvGrpSpPr/>
            <p:nvPr/>
          </p:nvGrpSpPr>
          <p:grpSpPr>
            <a:xfrm>
              <a:off x="3337987" y="5454965"/>
              <a:ext cx="571500" cy="571500"/>
              <a:chOff x="0" y="0"/>
              <a:chExt cx="1524000" cy="1524000"/>
            </a:xfrm>
          </p:grpSpPr>
          <p:sp>
            <p:nvSpPr>
              <p:cNvPr id="11" name="Circle">
                <a:extLst>
                  <a:ext uri="{FF2B5EF4-FFF2-40B4-BE49-F238E27FC236}">
                    <a16:creationId xmlns:a16="http://schemas.microsoft.com/office/drawing/2014/main" id="{857ADC05-8195-44C4-B240-B3A676D28BB2}"/>
                  </a:ext>
                </a:extLst>
              </p:cNvPr>
              <p:cNvSpPr/>
              <p:nvPr/>
            </p:nvSpPr>
            <p:spPr>
              <a:xfrm>
                <a:off x="0" y="0"/>
                <a:ext cx="1524000" cy="15240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5600" baseline="-15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100"/>
              </a:p>
            </p:txBody>
          </p:sp>
          <p:sp>
            <p:nvSpPr>
              <p:cNvPr id="12" name="T">
                <a:extLst>
                  <a:ext uri="{FF2B5EF4-FFF2-40B4-BE49-F238E27FC236}">
                    <a16:creationId xmlns:a16="http://schemas.microsoft.com/office/drawing/2014/main" id="{4566532D-B08C-42D2-9A92-D07EC2CECE98}"/>
                  </a:ext>
                </a:extLst>
              </p:cNvPr>
              <p:cNvSpPr txBox="1"/>
              <p:nvPr/>
            </p:nvSpPr>
            <p:spPr>
              <a:xfrm>
                <a:off x="494403" y="238781"/>
                <a:ext cx="535192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 i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sz="2100"/>
                  <a:t>T</a:t>
                </a:r>
              </a:p>
            </p:txBody>
          </p:sp>
        </p:grpSp>
        <p:sp>
          <p:nvSpPr>
            <p:cNvPr id="13" name="AutoShape 6">
              <a:extLst>
                <a:ext uri="{FF2B5EF4-FFF2-40B4-BE49-F238E27FC236}">
                  <a16:creationId xmlns:a16="http://schemas.microsoft.com/office/drawing/2014/main" id="{92CE729A-5473-4B12-AF18-5E72A8ABEEB2}"/>
                </a:ext>
              </a:extLst>
            </p:cNvPr>
            <p:cNvSpPr/>
            <p:nvPr/>
          </p:nvSpPr>
          <p:spPr>
            <a:xfrm rot="1918195" flipH="1">
              <a:off x="3765015" y="4891829"/>
              <a:ext cx="132118" cy="57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0"/>
                  </a:moveTo>
                  <a:cubicBezTo>
                    <a:pt x="0" y="7200"/>
                    <a:pt x="0" y="14400"/>
                    <a:pt x="0" y="21600"/>
                  </a:cubicBezTo>
                </a:path>
              </a:pathLst>
            </a:custGeom>
            <a:ln w="50800">
              <a:solidFill>
                <a:srgbClr val="000000"/>
              </a:solidFill>
              <a:tailEnd type="triangle"/>
            </a:ln>
          </p:spPr>
          <p:txBody>
            <a:bodyPr/>
            <a:lstStyle/>
            <a:p>
              <a:endParaRPr sz="675"/>
            </a:p>
          </p:txBody>
        </p:sp>
        <p:grpSp>
          <p:nvGrpSpPr>
            <p:cNvPr id="14" name="Oval 5">
              <a:extLst>
                <a:ext uri="{FF2B5EF4-FFF2-40B4-BE49-F238E27FC236}">
                  <a16:creationId xmlns:a16="http://schemas.microsoft.com/office/drawing/2014/main" id="{6AA59D56-144F-4B52-9DA3-0BB510EA1C0A}"/>
                </a:ext>
              </a:extLst>
            </p:cNvPr>
            <p:cNvGrpSpPr/>
            <p:nvPr/>
          </p:nvGrpSpPr>
          <p:grpSpPr>
            <a:xfrm>
              <a:off x="4518050" y="5406556"/>
              <a:ext cx="571500" cy="571500"/>
              <a:chOff x="0" y="0"/>
              <a:chExt cx="1524000" cy="1524000"/>
            </a:xfrm>
          </p:grpSpPr>
          <p:sp>
            <p:nvSpPr>
              <p:cNvPr id="15" name="Circle">
                <a:extLst>
                  <a:ext uri="{FF2B5EF4-FFF2-40B4-BE49-F238E27FC236}">
                    <a16:creationId xmlns:a16="http://schemas.microsoft.com/office/drawing/2014/main" id="{4596A00F-098A-4D0A-ACF7-ABA55EEC28F2}"/>
                  </a:ext>
                </a:extLst>
              </p:cNvPr>
              <p:cNvSpPr/>
              <p:nvPr/>
            </p:nvSpPr>
            <p:spPr>
              <a:xfrm>
                <a:off x="0" y="0"/>
                <a:ext cx="1524000" cy="1524000"/>
              </a:xfrm>
              <a:prstGeom prst="ellipse">
                <a:avLst/>
              </a:prstGeom>
              <a:solidFill>
                <a:srgbClr val="FFFFFF"/>
              </a:solidFill>
              <a:ln w="508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34290" tIns="34290" rIns="34290" bIns="34290" numCol="1" anchor="ctr">
                <a:noAutofit/>
              </a:bodyPr>
              <a:lstStyle/>
              <a:p>
                <a:pPr algn="ctr" defTabSz="685800">
                  <a:defRPr sz="5600" baseline="-155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2100"/>
              </a:p>
            </p:txBody>
          </p:sp>
          <p:sp>
            <p:nvSpPr>
              <p:cNvPr id="16" name="T">
                <a:extLst>
                  <a:ext uri="{FF2B5EF4-FFF2-40B4-BE49-F238E27FC236}">
                    <a16:creationId xmlns:a16="http://schemas.microsoft.com/office/drawing/2014/main" id="{D8ED1041-78B6-4077-ADFB-06D79D79EBEC}"/>
                  </a:ext>
                </a:extLst>
              </p:cNvPr>
              <p:cNvSpPr txBox="1"/>
              <p:nvPr/>
            </p:nvSpPr>
            <p:spPr>
              <a:xfrm>
                <a:off x="438835" y="238781"/>
                <a:ext cx="646333" cy="104644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  </a:ext>
              </a:extLst>
            </p:spPr>
            <p:txBody>
              <a:bodyPr wrap="none" lIns="34290" tIns="34290" rIns="34290" bIns="34290" numCol="1" anchor="ctr">
                <a:spAutoFit/>
              </a:bodyPr>
              <a:lstStyle>
                <a:lvl1pPr algn="ctr" defTabSz="1828800">
                  <a:spcBef>
                    <a:spcPts val="0"/>
                  </a:spcBef>
                  <a:defRPr sz="5600" i="1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</a:lstStyle>
              <a:p>
                <a:r>
                  <a:rPr lang="en-US" sz="2100" dirty="0"/>
                  <a:t>U</a:t>
                </a:r>
                <a:endParaRPr sz="2100" dirty="0"/>
              </a:p>
            </p:txBody>
          </p:sp>
        </p:grpSp>
        <p:sp>
          <p:nvSpPr>
            <p:cNvPr id="17" name="AutoShape 6">
              <a:extLst>
                <a:ext uri="{FF2B5EF4-FFF2-40B4-BE49-F238E27FC236}">
                  <a16:creationId xmlns:a16="http://schemas.microsoft.com/office/drawing/2014/main" id="{268B989C-21D4-45A7-95D3-7077F8C87421}"/>
                </a:ext>
              </a:extLst>
            </p:cNvPr>
            <p:cNvSpPr/>
            <p:nvPr/>
          </p:nvSpPr>
          <p:spPr>
            <a:xfrm rot="19520436" flipH="1">
              <a:off x="4390673" y="4937592"/>
              <a:ext cx="132118" cy="57150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h="21600" extrusionOk="0">
                  <a:moveTo>
                    <a:pt x="0" y="0"/>
                  </a:moveTo>
                  <a:cubicBezTo>
                    <a:pt x="0" y="7200"/>
                    <a:pt x="0" y="14400"/>
                    <a:pt x="0" y="21600"/>
                  </a:cubicBezTo>
                </a:path>
              </a:pathLst>
            </a:custGeom>
            <a:ln w="50800">
              <a:solidFill>
                <a:srgbClr val="000000"/>
              </a:solidFill>
              <a:tailEnd type="triangle"/>
            </a:ln>
          </p:spPr>
          <p:txBody>
            <a:bodyPr/>
            <a:lstStyle/>
            <a:p>
              <a:endParaRPr sz="675"/>
            </a:p>
          </p:txBody>
        </p:sp>
      </p:grpSp>
    </p:spTree>
    <p:extLst>
      <p:ext uri="{BB962C8B-B14F-4D97-AF65-F5344CB8AC3E}">
        <p14:creationId xmlns:p14="http://schemas.microsoft.com/office/powerpoint/2010/main" val="4059438013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Rectangle 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Variables:</a:t>
            </a:r>
          </a:p>
          <a:p>
            <a:pPr lvl="1"/>
            <a:r>
              <a:rPr lang="en-US" dirty="0"/>
              <a:t>Fire</a:t>
            </a:r>
          </a:p>
          <a:p>
            <a:pPr lvl="1"/>
            <a:r>
              <a:rPr lang="en-US" dirty="0"/>
              <a:t>Smoke</a:t>
            </a:r>
          </a:p>
          <a:p>
            <a:pPr lvl="1"/>
            <a:r>
              <a:rPr lang="en-US" dirty="0"/>
              <a:t>Alarm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A1550DA-D5CF-222C-3FCD-C9733CC6A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fire, smoke, alarm</a:t>
            </a:r>
          </a:p>
        </p:txBody>
      </p:sp>
      <p:pic>
        <p:nvPicPr>
          <p:cNvPr id="489" name="Picture 4" descr="Picture 4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89166" y="1932288"/>
            <a:ext cx="2514598" cy="1652049"/>
          </a:xfrm>
          <a:prstGeom prst="rect">
            <a:avLst/>
          </a:prstGeom>
          <a:ln w="12700">
            <a:miter lim="400000"/>
          </a:ln>
        </p:spPr>
      </p:pic>
      <p:pic>
        <p:nvPicPr>
          <p:cNvPr id="490" name="Picture 5" descr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37795" y="3914775"/>
            <a:ext cx="3743325" cy="249555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6" name="Oval 4">
            <a:extLst>
              <a:ext uri="{FF2B5EF4-FFF2-40B4-BE49-F238E27FC236}">
                <a16:creationId xmlns:a16="http://schemas.microsoft.com/office/drawing/2014/main" id="{D528F2C3-A24D-419D-A050-43B396A52A3C}"/>
              </a:ext>
            </a:extLst>
          </p:cNvPr>
          <p:cNvGrpSpPr/>
          <p:nvPr/>
        </p:nvGrpSpPr>
        <p:grpSpPr>
          <a:xfrm>
            <a:off x="4286250" y="2305050"/>
            <a:ext cx="571500" cy="571500"/>
            <a:chOff x="0" y="0"/>
            <a:chExt cx="1524000" cy="1524000"/>
          </a:xfrm>
        </p:grpSpPr>
        <p:sp>
          <p:nvSpPr>
            <p:cNvPr id="7" name="Circle">
              <a:extLst>
                <a:ext uri="{FF2B5EF4-FFF2-40B4-BE49-F238E27FC236}">
                  <a16:creationId xmlns:a16="http://schemas.microsoft.com/office/drawing/2014/main" id="{30AADF6B-8016-40D1-81F7-AE28C1B4E073}"/>
                </a:ext>
              </a:extLst>
            </p:cNvPr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8" name="R">
              <a:extLst>
                <a:ext uri="{FF2B5EF4-FFF2-40B4-BE49-F238E27FC236}">
                  <a16:creationId xmlns:a16="http://schemas.microsoft.com/office/drawing/2014/main" id="{11489F05-04E1-483A-BE00-06DE508A891E}"/>
                </a:ext>
              </a:extLst>
            </p:cNvPr>
            <p:cNvSpPr txBox="1"/>
            <p:nvPr/>
          </p:nvSpPr>
          <p:spPr>
            <a:xfrm>
              <a:off x="505093" y="238781"/>
              <a:ext cx="513816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2100" dirty="0"/>
                <a:t>F</a:t>
              </a:r>
              <a:endParaRPr sz="2100" dirty="0"/>
            </a:p>
          </p:txBody>
        </p:sp>
      </p:grpSp>
      <p:grpSp>
        <p:nvGrpSpPr>
          <p:cNvPr id="9" name="Oval 5">
            <a:extLst>
              <a:ext uri="{FF2B5EF4-FFF2-40B4-BE49-F238E27FC236}">
                <a16:creationId xmlns:a16="http://schemas.microsoft.com/office/drawing/2014/main" id="{040F9E9D-026E-4617-84C5-619C2F86A47D}"/>
              </a:ext>
            </a:extLst>
          </p:cNvPr>
          <p:cNvGrpSpPr/>
          <p:nvPr/>
        </p:nvGrpSpPr>
        <p:grpSpPr>
          <a:xfrm>
            <a:off x="4293646" y="3362547"/>
            <a:ext cx="571500" cy="571500"/>
            <a:chOff x="0" y="0"/>
            <a:chExt cx="1524000" cy="1524000"/>
          </a:xfrm>
        </p:grpSpPr>
        <p:sp>
          <p:nvSpPr>
            <p:cNvPr id="10" name="Circle">
              <a:extLst>
                <a:ext uri="{FF2B5EF4-FFF2-40B4-BE49-F238E27FC236}">
                  <a16:creationId xmlns:a16="http://schemas.microsoft.com/office/drawing/2014/main" id="{CC744926-B960-4059-B8CD-E9AFFB3A1427}"/>
                </a:ext>
              </a:extLst>
            </p:cNvPr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11" name="T">
              <a:extLst>
                <a:ext uri="{FF2B5EF4-FFF2-40B4-BE49-F238E27FC236}">
                  <a16:creationId xmlns:a16="http://schemas.microsoft.com/office/drawing/2014/main" id="{5FD38650-B0F7-4A96-A0D3-715E5F31F06E}"/>
                </a:ext>
              </a:extLst>
            </p:cNvPr>
            <p:cNvSpPr txBox="1"/>
            <p:nvPr/>
          </p:nvSpPr>
          <p:spPr>
            <a:xfrm>
              <a:off x="507229" y="238781"/>
              <a:ext cx="509544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2100" dirty="0"/>
                <a:t>S</a:t>
              </a:r>
              <a:endParaRPr sz="2100" dirty="0"/>
            </a:p>
          </p:txBody>
        </p:sp>
      </p:grpSp>
      <p:sp>
        <p:nvSpPr>
          <p:cNvPr id="12" name="AutoShape 6">
            <a:extLst>
              <a:ext uri="{FF2B5EF4-FFF2-40B4-BE49-F238E27FC236}">
                <a16:creationId xmlns:a16="http://schemas.microsoft.com/office/drawing/2014/main" id="{6C87F0B9-AE54-492A-B000-93D9F943BEA9}"/>
              </a:ext>
            </a:extLst>
          </p:cNvPr>
          <p:cNvSpPr/>
          <p:nvPr/>
        </p:nvSpPr>
        <p:spPr>
          <a:xfrm>
            <a:off x="4572000" y="2886075"/>
            <a:ext cx="17145" cy="467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  <p:grpSp>
        <p:nvGrpSpPr>
          <p:cNvPr id="13" name="Oval 5">
            <a:extLst>
              <a:ext uri="{FF2B5EF4-FFF2-40B4-BE49-F238E27FC236}">
                <a16:creationId xmlns:a16="http://schemas.microsoft.com/office/drawing/2014/main" id="{169E5E22-FD81-422E-9950-4337A4A3CFE9}"/>
              </a:ext>
            </a:extLst>
          </p:cNvPr>
          <p:cNvGrpSpPr/>
          <p:nvPr/>
        </p:nvGrpSpPr>
        <p:grpSpPr>
          <a:xfrm>
            <a:off x="4303394" y="4420044"/>
            <a:ext cx="571500" cy="571500"/>
            <a:chOff x="0" y="0"/>
            <a:chExt cx="1524000" cy="1524000"/>
          </a:xfrm>
        </p:grpSpPr>
        <p:sp>
          <p:nvSpPr>
            <p:cNvPr id="14" name="Circle">
              <a:extLst>
                <a:ext uri="{FF2B5EF4-FFF2-40B4-BE49-F238E27FC236}">
                  <a16:creationId xmlns:a16="http://schemas.microsoft.com/office/drawing/2014/main" id="{59978156-5031-4466-AEE8-6C007EC6C617}"/>
                </a:ext>
              </a:extLst>
            </p:cNvPr>
            <p:cNvSpPr/>
            <p:nvPr/>
          </p:nvSpPr>
          <p:spPr>
            <a:xfrm>
              <a:off x="0" y="0"/>
              <a:ext cx="1524000" cy="1524000"/>
            </a:xfrm>
            <a:prstGeom prst="ellipse">
              <a:avLst/>
            </a:prstGeom>
            <a:solidFill>
              <a:srgbClr val="FFFFFF"/>
            </a:solidFill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34290" tIns="34290" rIns="34290" bIns="34290" numCol="1" anchor="ctr">
              <a:noAutofit/>
            </a:bodyPr>
            <a:lstStyle/>
            <a:p>
              <a:pPr algn="ctr" defTabSz="685800">
                <a:defRPr sz="5600" baseline="-155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 sz="2100"/>
            </a:p>
          </p:txBody>
        </p:sp>
        <p:sp>
          <p:nvSpPr>
            <p:cNvPr id="15" name="T">
              <a:extLst>
                <a:ext uri="{FF2B5EF4-FFF2-40B4-BE49-F238E27FC236}">
                  <a16:creationId xmlns:a16="http://schemas.microsoft.com/office/drawing/2014/main" id="{CF136A43-E94C-4ABC-9F03-EDE3B312D3BF}"/>
                </a:ext>
              </a:extLst>
            </p:cNvPr>
            <p:cNvSpPr txBox="1"/>
            <p:nvPr/>
          </p:nvSpPr>
          <p:spPr>
            <a:xfrm>
              <a:off x="462347" y="238781"/>
              <a:ext cx="599312" cy="10464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m="http://schemas.openxmlformats.org/officeDocument/2006/math" xmlns:a14="http://schemas.microsoft.com/office/drawing/2010/main" xmlns:ma14="http://schemas.microsoft.com/office/mac/drawingml/2011/main" val="1"/>
              </a:ext>
            </a:extLst>
          </p:spPr>
          <p:txBody>
            <a:bodyPr wrap="none" lIns="34290" tIns="34290" rIns="34290" bIns="34290" numCol="1" anchor="ctr">
              <a:spAutoFit/>
            </a:bodyPr>
            <a:lstStyle>
              <a:lvl1pPr algn="ctr" defTabSz="1828800">
                <a:spcBef>
                  <a:spcPts val="0"/>
                </a:spcBef>
                <a:defRPr sz="5600" i="1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lang="en-US" sz="2100" dirty="0"/>
                <a:t>A</a:t>
              </a:r>
              <a:endParaRPr sz="2100" dirty="0"/>
            </a:p>
          </p:txBody>
        </p:sp>
      </p:grpSp>
      <p:sp>
        <p:nvSpPr>
          <p:cNvPr id="16" name="AutoShape 6">
            <a:extLst>
              <a:ext uri="{FF2B5EF4-FFF2-40B4-BE49-F238E27FC236}">
                <a16:creationId xmlns:a16="http://schemas.microsoft.com/office/drawing/2014/main" id="{4BDC5DA6-EDC1-43DE-B9FE-DCDFC5B80B08}"/>
              </a:ext>
            </a:extLst>
          </p:cNvPr>
          <p:cNvSpPr/>
          <p:nvPr/>
        </p:nvSpPr>
        <p:spPr>
          <a:xfrm>
            <a:off x="4581748" y="3943572"/>
            <a:ext cx="17145" cy="4676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h="21600" extrusionOk="0">
                <a:moveTo>
                  <a:pt x="0" y="0"/>
                </a:moveTo>
                <a:cubicBezTo>
                  <a:pt x="0" y="7200"/>
                  <a:pt x="0" y="14400"/>
                  <a:pt x="0" y="21600"/>
                </a:cubicBezTo>
              </a:path>
            </a:pathLst>
          </a:custGeom>
          <a:ln w="50800">
            <a:solidFill>
              <a:srgbClr val="000000"/>
            </a:solidFill>
            <a:tailEnd type="triangle"/>
          </a:ln>
        </p:spPr>
        <p:txBody>
          <a:bodyPr/>
          <a:lstStyle/>
          <a:p>
            <a:endParaRPr sz="675"/>
          </a:p>
        </p:txBody>
      </p:sp>
    </p:spTree>
    <p:extLst>
      <p:ext uri="{BB962C8B-B14F-4D97-AF65-F5344CB8AC3E}">
        <p14:creationId xmlns:p14="http://schemas.microsoft.com/office/powerpoint/2010/main" val="1677666097"/>
      </p:ext>
    </p:extLst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 advAuto="0"/>
      <p:bldP spid="9" grpId="0" animBg="1" advAuto="0"/>
      <p:bldP spid="12" grpId="0" animBg="1" advAuto="0"/>
      <p:bldP spid="13" grpId="0" animBg="1" advAuto="0"/>
      <p:bldP spid="16" grpId="0" animBg="1" advAuto="0"/>
    </p:bldLst>
  </p:timing>
</p:sld>
</file>

<file path=ppt/theme/theme1.xml><?xml version="1.0" encoding="utf-8"?>
<a:theme xmlns:a="http://schemas.openxmlformats.org/drawingml/2006/main" name="li2012-template">
  <a:themeElements>
    <a:clrScheme name="leitheme">
      <a:dk1>
        <a:sysClr val="windowText" lastClr="000000"/>
      </a:dk1>
      <a:lt1>
        <a:sysClr val="window" lastClr="FFFFFF"/>
      </a:lt1>
      <a:dk2>
        <a:srgbClr val="1F497D"/>
      </a:dk2>
      <a:lt2>
        <a:srgbClr val="F2F2F2"/>
      </a:lt2>
      <a:accent1>
        <a:srgbClr val="006CDB"/>
      </a:accent1>
      <a:accent2>
        <a:srgbClr val="C34441"/>
      </a:accent2>
      <a:accent3>
        <a:srgbClr val="93BC36"/>
      </a:accent3>
      <a:accent4>
        <a:srgbClr val="8040C6"/>
      </a:accent4>
      <a:accent5>
        <a:srgbClr val="4BACC6"/>
      </a:accent5>
      <a:accent6>
        <a:srgbClr val="F5801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 fontScale="70000" lnSpcReduction="20000"/>
      </a:bodyPr>
      <a:lstStyle>
        <a:defPPr algn="ctr">
          <a:defRPr sz="2400" dirty="0" smtClean="0">
            <a:solidFill>
              <a:schemeClr val="tx1">
                <a:lumMod val="95000"/>
                <a:lumOff val="5000"/>
              </a:schemeClr>
            </a:solidFill>
            <a:effectLst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DF58D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EF9C5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1F4D8"/>
        </a:lt1>
        <a:dk2>
          <a:srgbClr val="003366"/>
        </a:dk2>
        <a:lt2>
          <a:srgbClr val="808080"/>
        </a:lt2>
        <a:accent1>
          <a:srgbClr val="FFC319"/>
        </a:accent1>
        <a:accent2>
          <a:srgbClr val="A8D02A"/>
        </a:accent2>
        <a:accent3>
          <a:srgbClr val="EEF8E9"/>
        </a:accent3>
        <a:accent4>
          <a:srgbClr val="000000"/>
        </a:accent4>
        <a:accent5>
          <a:srgbClr val="FFDEAB"/>
        </a:accent5>
        <a:accent6>
          <a:srgbClr val="98BC25"/>
        </a:accent6>
        <a:hlink>
          <a:srgbClr val="5CB1FE"/>
        </a:hlink>
        <a:folHlink>
          <a:srgbClr val="FF61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EE9DE"/>
        </a:lt1>
        <a:dk2>
          <a:srgbClr val="000066"/>
        </a:dk2>
        <a:lt2>
          <a:srgbClr val="808080"/>
        </a:lt2>
        <a:accent1>
          <a:srgbClr val="5CB1FE"/>
        </a:accent1>
        <a:accent2>
          <a:srgbClr val="FF7575"/>
        </a:accent2>
        <a:accent3>
          <a:srgbClr val="FEF2EC"/>
        </a:accent3>
        <a:accent4>
          <a:srgbClr val="000000"/>
        </a:accent4>
        <a:accent5>
          <a:srgbClr val="B5D5FE"/>
        </a:accent5>
        <a:accent6>
          <a:srgbClr val="E76969"/>
        </a:accent6>
        <a:hlink>
          <a:srgbClr val="FFC319"/>
        </a:hlink>
        <a:folHlink>
          <a:srgbClr val="A8D0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53BE3240-7290-804E-AE4A-EFEC2B5D8674}" vid="{D48611D9-F981-7045-8FD3-89C1A29CC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li2012-template</Template>
  <TotalTime>4413</TotalTime>
  <Words>4391</Words>
  <Application>Microsoft Macintosh PowerPoint</Application>
  <PresentationFormat>On-screen Show (4:3)</PresentationFormat>
  <Paragraphs>1336</Paragraphs>
  <Slides>79</Slides>
  <Notes>3</Notes>
  <HiddenSlides>3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8" baseType="lpstr">
      <vt:lpstr>Arial</vt:lpstr>
      <vt:lpstr>Avenir Next</vt:lpstr>
      <vt:lpstr>Avenir Next Medium</vt:lpstr>
      <vt:lpstr>Calibri</vt:lpstr>
      <vt:lpstr>DIN Alternate</vt:lpstr>
      <vt:lpstr>Symbol</vt:lpstr>
      <vt:lpstr>Tahoma</vt:lpstr>
      <vt:lpstr>Times New Roman</vt:lpstr>
      <vt:lpstr>li2012-template</vt:lpstr>
      <vt:lpstr>Lecture 9 Bayesian Networks</vt:lpstr>
      <vt:lpstr>Recap</vt:lpstr>
      <vt:lpstr>Representing Probabilistic Dependency</vt:lpstr>
      <vt:lpstr>Probabilistic Graphical Models</vt:lpstr>
      <vt:lpstr>Bayesian Networks: Nodes and Arcs</vt:lpstr>
      <vt:lpstr>Example: Coin Flips</vt:lpstr>
      <vt:lpstr>Example: Rain and Traffic</vt:lpstr>
      <vt:lpstr>Example: Traffic II</vt:lpstr>
      <vt:lpstr>Example: fire, smoke, alarm</vt:lpstr>
      <vt:lpstr>Classic examples: image denoising</vt:lpstr>
      <vt:lpstr>Classic examples: image denoising</vt:lpstr>
      <vt:lpstr>Example: localization</vt:lpstr>
      <vt:lpstr>Example: localization</vt:lpstr>
      <vt:lpstr>Example: automatic speech recognition (ASR)</vt:lpstr>
      <vt:lpstr>Example: evolutionary biology</vt:lpstr>
      <vt:lpstr>Example: Insurance</vt:lpstr>
      <vt:lpstr>Example: Car diagnosis</vt:lpstr>
      <vt:lpstr>Bayesian Networks: Nodes and Arcs</vt:lpstr>
      <vt:lpstr>Bayesian network Semantics</vt:lpstr>
      <vt:lpstr>Probabilities in BNs</vt:lpstr>
      <vt:lpstr>Probabilities in BNs</vt:lpstr>
      <vt:lpstr>Example: Coin Flips</vt:lpstr>
      <vt:lpstr>Example: Traffic</vt:lpstr>
      <vt:lpstr>Example: Alarm Network</vt:lpstr>
      <vt:lpstr>PowerPoint Presentation</vt:lpstr>
      <vt:lpstr>Example: Traffic</vt:lpstr>
      <vt:lpstr>Example: Reverse Traffic</vt:lpstr>
      <vt:lpstr>Causality?</vt:lpstr>
      <vt:lpstr>Bayesian Networks</vt:lpstr>
      <vt:lpstr>Inference by Enumeration</vt:lpstr>
      <vt:lpstr>Bayes Nets: Assumptions</vt:lpstr>
      <vt:lpstr>Example</vt:lpstr>
      <vt:lpstr>Independence in a BN</vt:lpstr>
      <vt:lpstr>Determining conditional independence via D-separation</vt:lpstr>
      <vt:lpstr>Causal Chains</vt:lpstr>
      <vt:lpstr>Causal Chains</vt:lpstr>
      <vt:lpstr>Common Cause</vt:lpstr>
      <vt:lpstr>Common Cause</vt:lpstr>
      <vt:lpstr>Common Effect</vt:lpstr>
      <vt:lpstr>Conditional independence</vt:lpstr>
      <vt:lpstr>Markov Blanket</vt:lpstr>
      <vt:lpstr>The General Case</vt:lpstr>
      <vt:lpstr>Reachability</vt:lpstr>
      <vt:lpstr>Active / Inactive Paths</vt:lpstr>
      <vt:lpstr>D-Separation</vt:lpstr>
      <vt:lpstr>Example</vt:lpstr>
      <vt:lpstr>Example</vt:lpstr>
      <vt:lpstr>Example</vt:lpstr>
      <vt:lpstr>Structure Implications</vt:lpstr>
      <vt:lpstr>Computing All Independences</vt:lpstr>
      <vt:lpstr>Graph Topology Limits Distributions</vt:lpstr>
      <vt:lpstr>Bayes Networks: Summary</vt:lpstr>
      <vt:lpstr>Inference</vt:lpstr>
      <vt:lpstr>Inference by Enumeration</vt:lpstr>
      <vt:lpstr>Inference by Enumeration in Bayes Net</vt:lpstr>
      <vt:lpstr>Inference by Enumeration?</vt:lpstr>
      <vt:lpstr>Variable Elimination</vt:lpstr>
      <vt:lpstr>Factor Zoo I</vt:lpstr>
      <vt:lpstr>Factor Zoo II</vt:lpstr>
      <vt:lpstr>Factor Zoo III</vt:lpstr>
      <vt:lpstr>Factor Zoo Summary</vt:lpstr>
      <vt:lpstr>Example: Traffic Domain</vt:lpstr>
      <vt:lpstr>Inference by Enumeration: Procedural Outline</vt:lpstr>
      <vt:lpstr>Operation 1: Join Factors</vt:lpstr>
      <vt:lpstr>Example: Multiple Joins</vt:lpstr>
      <vt:lpstr>Example: Multiple Joins</vt:lpstr>
      <vt:lpstr>Operation 2: Eliminate</vt:lpstr>
      <vt:lpstr>Multiple Elimination</vt:lpstr>
      <vt:lpstr>Variable Elimination = Marginalizing Early</vt:lpstr>
      <vt:lpstr>Traffic Domain</vt:lpstr>
      <vt:lpstr>Variable Elimination</vt:lpstr>
      <vt:lpstr>Evidence</vt:lpstr>
      <vt:lpstr>Evidence</vt:lpstr>
      <vt:lpstr>General Variable Elimination</vt:lpstr>
      <vt:lpstr>Example</vt:lpstr>
      <vt:lpstr>Example</vt:lpstr>
      <vt:lpstr>Same Example in Equations</vt:lpstr>
      <vt:lpstr>Summary</vt:lpstr>
      <vt:lpstr>Next up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subject/>
  <dc:creator>Lei Li</dc:creator>
  <cp:keywords/>
  <dc:description/>
  <cp:lastModifiedBy>Lei Li</cp:lastModifiedBy>
  <cp:revision>192</cp:revision>
  <dcterms:created xsi:type="dcterms:W3CDTF">2022-09-20T18:01:13Z</dcterms:created>
  <dcterms:modified xsi:type="dcterms:W3CDTF">2022-10-20T11:37:20Z</dcterms:modified>
  <cp:category/>
</cp:coreProperties>
</file>